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7" r:id="rId6"/>
    <p:sldId id="268" r:id="rId7"/>
    <p:sldId id="270" r:id="rId8"/>
    <p:sldId id="269" r:id="rId9"/>
    <p:sldId id="265" r:id="rId10"/>
    <p:sldId id="272" r:id="rId11"/>
    <p:sldId id="273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29" d="100"/>
          <a:sy n="29" d="100"/>
        </p:scale>
        <p:origin x="610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3" d="100"/>
          <a:sy n="53" d="100"/>
        </p:scale>
        <p:origin x="1986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019EC-493A-4136-88F5-F5F0E54D12CC}" type="datetimeFigureOut">
              <a:rPr lang="en-NZ" smtClean="0"/>
              <a:t>24/06/2016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D3F9B-0E42-4AC3-9B45-506425F2A52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6629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D3F9B-0E42-4AC3-9B45-506425F2A52C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52371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8" name="object 2"/>
          <p:cNvSpPr/>
          <p:nvPr userDrawn="1"/>
        </p:nvSpPr>
        <p:spPr>
          <a:xfrm>
            <a:off x="0" y="3886200"/>
            <a:ext cx="12192000" cy="2492886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FFF1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62538" y="4556045"/>
            <a:ext cx="9144000" cy="1152000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r>
              <a:rPr lang="en-US" dirty="0"/>
              <a:t>Module title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62538" y="5864591"/>
            <a:ext cx="9144000" cy="40329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Module x Presentation</a:t>
            </a:r>
            <a:endParaRPr lang="en-NZ" dirty="0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862538" y="4034803"/>
            <a:ext cx="9144000" cy="400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Gotham Book" pitchFamily="50" charset="0"/>
                <a:ea typeface="+mn-ea"/>
                <a:cs typeface="Gotham Book" pitchFamily="50" charset="0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DE6420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Gotham Book" pitchFamily="50" charset="0"/>
                <a:ea typeface="+mn-ea"/>
                <a:cs typeface="Gotham Book" pitchFamily="50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252379"/>
                </a:solidFill>
                <a:latin typeface="Pakiwaituhi" panose="00000500000000000000" pitchFamily="50" charset="0"/>
              </a:rPr>
              <a:t>Teachers and Teacher Aides Working Together</a:t>
            </a:r>
            <a:endParaRPr lang="en-NZ" sz="1800" dirty="0">
              <a:solidFill>
                <a:srgbClr val="252379"/>
              </a:solidFill>
              <a:latin typeface="Pakiwaituhi" panose="00000500000000000000" pitchFamily="50" charset="0"/>
            </a:endParaRPr>
          </a:p>
        </p:txBody>
      </p:sp>
      <p:sp>
        <p:nvSpPr>
          <p:cNvPr id="9" name="object 2"/>
          <p:cNvSpPr/>
          <p:nvPr userDrawn="1"/>
        </p:nvSpPr>
        <p:spPr>
          <a:xfrm>
            <a:off x="0" y="6388521"/>
            <a:ext cx="12192000" cy="108000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E64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9" descr="nautilus-feath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0"/>
            <a:ext cx="2677076" cy="260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5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5124"/>
            <a:ext cx="5508000" cy="1152000"/>
          </a:xfrm>
        </p:spPr>
        <p:txBody>
          <a:bodyPr anchor="t"/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620000"/>
            <a:ext cx="5544000" cy="4716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object 2"/>
          <p:cNvSpPr/>
          <p:nvPr userDrawn="1"/>
        </p:nvSpPr>
        <p:spPr>
          <a:xfrm>
            <a:off x="6096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E642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719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5125"/>
            <a:ext cx="9288000" cy="115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620000"/>
            <a:ext cx="9288000" cy="216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object 2"/>
          <p:cNvSpPr/>
          <p:nvPr userDrawn="1"/>
        </p:nvSpPr>
        <p:spPr>
          <a:xfrm>
            <a:off x="0" y="4093624"/>
            <a:ext cx="12192000" cy="2764375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E642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2692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5125"/>
            <a:ext cx="5508000" cy="1152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620000"/>
            <a:ext cx="5508000" cy="4788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19616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60000" y="3672000"/>
            <a:ext cx="5760000" cy="576000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</a:lstStyle>
          <a:p>
            <a:r>
              <a:rPr lang="en-US" dirty="0"/>
              <a:t>Click to edit Master title</a:t>
            </a:r>
            <a:endParaRPr lang="en-NZ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60000" y="4356000"/>
            <a:ext cx="5760000" cy="2304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99723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60000" y="3672000"/>
            <a:ext cx="9360000" cy="576000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60000" y="4356000"/>
            <a:ext cx="9393600" cy="234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65995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488000" y="360000"/>
            <a:ext cx="4572000" cy="1152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488000" y="1727200"/>
            <a:ext cx="4572000" cy="4932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74430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0" y="-15875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E64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5125"/>
            <a:ext cx="55080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5050" y="1825625"/>
            <a:ext cx="5544000" cy="4716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object 2"/>
          <p:cNvSpPr/>
          <p:nvPr userDrawn="1"/>
        </p:nvSpPr>
        <p:spPr>
          <a:xfrm>
            <a:off x="360001" y="1740464"/>
            <a:ext cx="5374050" cy="4801161"/>
          </a:xfrm>
          <a:prstGeom prst="rect">
            <a:avLst/>
          </a:prstGeom>
          <a:solidFill>
            <a:schemeClr val="bg1"/>
          </a:solidFill>
          <a:ln w="38100">
            <a:noFill/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535273" y="1882775"/>
            <a:ext cx="5027327" cy="255763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400" kern="0" dirty="0" err="1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Ngā</a:t>
            </a:r>
            <a:r>
              <a:rPr lang="en-US" sz="2400" kern="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 </a:t>
            </a:r>
            <a:r>
              <a:rPr lang="en-US" sz="2400" kern="0" dirty="0" err="1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mihi</a:t>
            </a:r>
            <a:r>
              <a:rPr lang="en-US" sz="2400" kern="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! </a:t>
            </a:r>
          </a:p>
          <a:p>
            <a:pPr>
              <a:spcAft>
                <a:spcPts val="1200"/>
              </a:spcAft>
            </a:pPr>
            <a:r>
              <a:rPr lang="en-GB" sz="2400" kern="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It’s time to choose an activity from the workbook for this module. </a:t>
            </a:r>
            <a:r>
              <a:rPr lang="en-US" sz="2400" kern="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42" y="3352194"/>
            <a:ext cx="4659609" cy="323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10515600" cy="1152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728000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97654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63" r:id="rId6"/>
    <p:sldLayoutId id="2147483665" r:id="rId7"/>
    <p:sldLayoutId id="2147483664" r:id="rId8"/>
  </p:sldLayoutIdLst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kern="1200">
          <a:solidFill>
            <a:srgbClr val="252379"/>
          </a:solidFill>
          <a:latin typeface="Pakiwaituhi" panose="00000500000000000000" pitchFamily="50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600" kern="1200">
          <a:solidFill>
            <a:schemeClr val="tx1"/>
          </a:solidFill>
          <a:latin typeface="Gotham Book" pitchFamily="50" charset="0"/>
          <a:ea typeface="+mn-ea"/>
          <a:cs typeface="Gotham Book" pitchFamily="50" charset="0"/>
        </a:defRPr>
      </a:lvl1pPr>
      <a:lvl2pPr marL="0" indent="-36000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Clr>
          <a:srgbClr val="DE6420"/>
        </a:buClr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Gotham Book" pitchFamily="50" charset="0"/>
          <a:ea typeface="+mn-ea"/>
          <a:cs typeface="Gotham Book" pitchFamily="5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idx="11"/>
          </p:nvPr>
        </p:nvSpPr>
        <p:spPr/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NZ" dirty="0">
                <a:ea typeface="MS Mincho" panose="02020609040205080304" pitchFamily="49" charset="-128"/>
                <a:cs typeface="Times New Roman" panose="02020603050405020304" pitchFamily="18" charset="0"/>
              </a:rPr>
              <a:t>Teacher aide interaction that supports student learning</a:t>
            </a:r>
            <a:endParaRPr lang="en-NZ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/>
              <a:t>Module 11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39976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/>
              <a:t>Asking purposeful questions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sz="2200" dirty="0"/>
              <a:t>Purposeful questions have specific purposes that vary throughout a lesson, for example: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200" b="1" dirty="0"/>
              <a:t>Beginning</a:t>
            </a:r>
            <a:r>
              <a:rPr lang="en-NZ" sz="2200" dirty="0"/>
              <a:t>: helping students remember what they already know that can help with the learning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200" b="1" dirty="0"/>
              <a:t>During</a:t>
            </a:r>
            <a:r>
              <a:rPr lang="en-NZ" sz="2200" dirty="0"/>
              <a:t>: Helping students clarify their thinking and compare it to other people’s ideas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200" b="1" dirty="0"/>
              <a:t>At the end</a:t>
            </a:r>
            <a:r>
              <a:rPr lang="en-NZ" sz="2200" dirty="0"/>
              <a:t>: Helping students reflect on what they have learned.</a:t>
            </a:r>
          </a:p>
        </p:txBody>
      </p:sp>
      <p:sp>
        <p:nvSpPr>
          <p:cNvPr id="9" name="object 2"/>
          <p:cNvSpPr/>
          <p:nvPr/>
        </p:nvSpPr>
        <p:spPr>
          <a:xfrm>
            <a:off x="6409740" y="3601928"/>
            <a:ext cx="5436000" cy="2946512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252000" rIns="360000" bIns="25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Brainstorm some questions that could be used for these different purposes. Then review your questions. Are they likely to open up learning conversations?</a:t>
            </a:r>
          </a:p>
        </p:txBody>
      </p:sp>
    </p:spTree>
    <p:extLst>
      <p:ext uri="{BB962C8B-B14F-4D97-AF65-F5344CB8AC3E}">
        <p14:creationId xmlns:p14="http://schemas.microsoft.com/office/powerpoint/2010/main" val="353891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6013" y="618834"/>
            <a:ext cx="9360000" cy="576000"/>
          </a:xfrm>
        </p:spPr>
        <p:txBody>
          <a:bodyPr>
            <a:normAutofit fontScale="90000"/>
          </a:bodyPr>
          <a:lstStyle/>
          <a:p>
            <a:r>
              <a:rPr lang="en-NZ" dirty="0"/>
              <a:t>Working together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0000" y="1356102"/>
            <a:ext cx="9393600" cy="5339898"/>
          </a:xfrm>
        </p:spPr>
        <p:txBody>
          <a:bodyPr>
            <a:normAutofit/>
          </a:bodyPr>
          <a:lstStyle/>
          <a:p>
            <a:r>
              <a:rPr lang="en-NZ" sz="2400" dirty="0"/>
              <a:t>Purposeful classroom talk requires partnership, communication, and planning!</a:t>
            </a:r>
          </a:p>
          <a:p>
            <a:r>
              <a:rPr lang="en-NZ" sz="2400" dirty="0"/>
              <a:t>Teacher aides need to plan what they will say and the questions they will ask to get students talking about the intended learning.</a:t>
            </a:r>
          </a:p>
          <a:p>
            <a:r>
              <a:rPr lang="en-NZ" sz="2400" dirty="0"/>
              <a:t>Working together, teachers and teacher aides can support all students to engage actively in learning.</a:t>
            </a:r>
          </a:p>
        </p:txBody>
      </p:sp>
    </p:spTree>
    <p:extLst>
      <p:ext uri="{BB962C8B-B14F-4D97-AF65-F5344CB8AC3E}">
        <p14:creationId xmlns:p14="http://schemas.microsoft.com/office/powerpoint/2010/main" val="3954450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Next steps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1200"/>
              </a:spcAft>
            </a:pPr>
            <a:r>
              <a:rPr lang="en-GB" sz="2800" kern="0" dirty="0"/>
              <a:t>The workbook and other materials for this module are located on the </a:t>
            </a:r>
            <a:r>
              <a:rPr lang="en-GB" sz="2800" i="1" kern="0" dirty="0"/>
              <a:t>Teachers and Teacher Aides Working Together </a:t>
            </a:r>
            <a:r>
              <a:rPr lang="en-GB" sz="2800" kern="0" dirty="0"/>
              <a:t>website.</a:t>
            </a:r>
          </a:p>
          <a:p>
            <a:pPr>
              <a:spcAft>
                <a:spcPts val="1200"/>
              </a:spcAft>
            </a:pPr>
            <a:endParaRPr lang="en-GB" sz="2800" kern="0" dirty="0"/>
          </a:p>
          <a:p>
            <a:pPr>
              <a:spcAft>
                <a:spcPts val="1200"/>
              </a:spcAft>
            </a:pPr>
            <a:endParaRPr lang="en-GB" sz="2800" kern="0" dirty="0"/>
          </a:p>
          <a:p>
            <a:r>
              <a:rPr lang="en-GB" sz="2800" kern="0" dirty="0"/>
              <a:t>We wish you well in your learning!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57161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Introducing Alice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defTabSz="457200"/>
            <a:r>
              <a:rPr lang="en-GB" sz="2400" dirty="0">
                <a:solidFill>
                  <a:prstClr val="black"/>
                </a:solidFill>
              </a:rPr>
              <a:t>Our narrator is Alice, who </a:t>
            </a:r>
            <a:br>
              <a:rPr lang="en-GB" sz="2400" dirty="0">
                <a:solidFill>
                  <a:prstClr val="black"/>
                </a:solidFill>
              </a:rPr>
            </a:br>
            <a:r>
              <a:rPr lang="en-GB" sz="2400" dirty="0">
                <a:solidFill>
                  <a:prstClr val="black"/>
                </a:solidFill>
              </a:rPr>
              <a:t>brings lived experience as both a recipient and provider of teacher aide support.</a:t>
            </a:r>
            <a:r>
              <a:rPr lang="en-NZ" sz="2400" dirty="0">
                <a:solidFill>
                  <a:prstClr val="black"/>
                </a:solidFill>
              </a:rPr>
              <a:t> </a:t>
            </a:r>
          </a:p>
          <a:p>
            <a:pPr lvl="0" defTabSz="457200"/>
            <a:r>
              <a:rPr lang="en-NZ" sz="2400" dirty="0">
                <a:solidFill>
                  <a:prstClr val="black"/>
                </a:solidFill>
              </a:rPr>
              <a:t>You can read about Alice on </a:t>
            </a:r>
            <a:r>
              <a:rPr lang="en-US" sz="2400" dirty="0">
                <a:solidFill>
                  <a:prstClr val="black"/>
                </a:solidFill>
              </a:rPr>
              <a:t>the </a:t>
            </a:r>
            <a:r>
              <a:rPr lang="en-US" sz="2400" i="1" dirty="0">
                <a:solidFill>
                  <a:prstClr val="black"/>
                </a:solidFill>
              </a:rPr>
              <a:t>Teachers and Teacher Aides Working Together </a:t>
            </a:r>
            <a:r>
              <a:rPr lang="en-US" sz="2400" dirty="0">
                <a:solidFill>
                  <a:prstClr val="black"/>
                </a:solidFill>
              </a:rPr>
              <a:t>website.</a:t>
            </a:r>
            <a:endParaRPr lang="en-NZ" sz="2400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idx="11"/>
          </p:nvPr>
        </p:nvSpPr>
        <p:spPr/>
      </p:sp>
    </p:spTree>
    <p:extLst>
      <p:ext uri="{BB962C8B-B14F-4D97-AF65-F5344CB8AC3E}">
        <p14:creationId xmlns:p14="http://schemas.microsoft.com/office/powerpoint/2010/main" val="338341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Introducing the module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400" dirty="0">
                <a:solidFill>
                  <a:prstClr val="black"/>
                </a:solidFill>
              </a:rPr>
              <a:t>This module is about the type of talk that helps students to develop as active and engaged learners.</a:t>
            </a:r>
            <a:br>
              <a:rPr lang="en-NZ" sz="2400" dirty="0">
                <a:solidFill>
                  <a:prstClr val="black"/>
                </a:solidFill>
              </a:rPr>
            </a:br>
            <a:r>
              <a:rPr lang="en-NZ" sz="2400" dirty="0">
                <a:solidFill>
                  <a:prstClr val="black"/>
                </a:solidFill>
              </a:rPr>
              <a:t>It is for both teachers and teacher aides</a:t>
            </a:r>
            <a:endParaRPr lang="en-NZ" sz="2400" dirty="0"/>
          </a:p>
        </p:txBody>
      </p:sp>
      <p:sp>
        <p:nvSpPr>
          <p:cNvPr id="7" name="object 2"/>
          <p:cNvSpPr/>
          <p:nvPr/>
        </p:nvSpPr>
        <p:spPr>
          <a:xfrm>
            <a:off x="6413500" y="4306648"/>
            <a:ext cx="5436000" cy="1612265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360000" rIns="360000" bIns="43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Please take your time to think and reflect.</a:t>
            </a:r>
          </a:p>
        </p:txBody>
      </p:sp>
    </p:spTree>
    <p:extLst>
      <p:ext uri="{BB962C8B-B14F-4D97-AF65-F5344CB8AC3E}">
        <p14:creationId xmlns:p14="http://schemas.microsoft.com/office/powerpoint/2010/main" val="331607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ts val="5000"/>
              </a:lnSpc>
              <a:spcAft>
                <a:spcPts val="1200"/>
              </a:spcAft>
            </a:pPr>
            <a:r>
              <a:rPr lang="en-NZ" dirty="0"/>
              <a:t>Alice’s story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/>
              <a:t>Photo</a:t>
            </a:r>
          </a:p>
        </p:txBody>
      </p:sp>
      <p:sp>
        <p:nvSpPr>
          <p:cNvPr id="8" name="object 2"/>
          <p:cNvSpPr/>
          <p:nvPr/>
        </p:nvSpPr>
        <p:spPr>
          <a:xfrm>
            <a:off x="6426000" y="4167202"/>
            <a:ext cx="5436000" cy="2576599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252000" rIns="360000" bIns="25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What does this story tell you about what needs to happen for all students to be included in classroom learning conversations?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0" y="1343814"/>
            <a:ext cx="6096000" cy="6415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NZ" sz="2600" dirty="0">
                <a:solidFill>
                  <a:prstClr val="black"/>
                </a:solidFill>
                <a:latin typeface="Gotham Book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119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ts val="5000"/>
              </a:lnSpc>
              <a:spcAft>
                <a:spcPts val="1200"/>
              </a:spcAft>
            </a:pPr>
            <a:r>
              <a:rPr lang="en-NZ" dirty="0"/>
              <a:t>Why this module?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NZ" sz="2400" dirty="0"/>
              <a:t>We want all students to be engage actively in their learning.</a:t>
            </a:r>
          </a:p>
          <a:p>
            <a:pPr lvl="0"/>
            <a:r>
              <a:rPr lang="en-NZ" sz="2400" dirty="0"/>
              <a:t>Actively engaged learners feel ownership of their learning and take an active part in the classroom community.</a:t>
            </a:r>
          </a:p>
          <a:p>
            <a:pPr lvl="0"/>
            <a:r>
              <a:rPr lang="en-NZ" sz="2400" dirty="0"/>
              <a:t>Language is the foundation of all learning.</a:t>
            </a:r>
          </a:p>
          <a:p>
            <a:pPr lvl="0"/>
            <a:endParaRPr lang="en-NZ" sz="2400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idx="11"/>
          </p:nvPr>
        </p:nvSpPr>
        <p:spPr/>
      </p:sp>
      <p:sp>
        <p:nvSpPr>
          <p:cNvPr id="8" name="object 2"/>
          <p:cNvSpPr/>
          <p:nvPr/>
        </p:nvSpPr>
        <p:spPr>
          <a:xfrm>
            <a:off x="6329226" y="2958296"/>
            <a:ext cx="5436000" cy="2831060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360000" rIns="360000" bIns="43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How would you describe an ‘active learner’?</a:t>
            </a:r>
          </a:p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Why do you think purposeful talk is so important to learning?</a:t>
            </a:r>
          </a:p>
        </p:txBody>
      </p:sp>
    </p:spTree>
    <p:extLst>
      <p:ext uri="{BB962C8B-B14F-4D97-AF65-F5344CB8AC3E}">
        <p14:creationId xmlns:p14="http://schemas.microsoft.com/office/powerpoint/2010/main" val="2494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lnSpc>
                <a:spcPts val="5000"/>
              </a:lnSpc>
              <a:spcAft>
                <a:spcPts val="1200"/>
              </a:spcAft>
            </a:pPr>
            <a:r>
              <a:rPr lang="en-NZ" dirty="0"/>
              <a:t>Why this module?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NZ" sz="2400" dirty="0"/>
              <a:t>Research shows that often:</a:t>
            </a:r>
          </a:p>
          <a:p>
            <a:pPr marL="457200" lvl="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400" dirty="0"/>
              <a:t>adults dominate classroom talk and oversimplify questions and tasks</a:t>
            </a:r>
          </a:p>
          <a:p>
            <a:pPr marL="457200" lvl="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400" dirty="0"/>
              <a:t>teacher aides do most of the talking with the students who need the most support.</a:t>
            </a:r>
          </a:p>
          <a:p>
            <a:pPr lvl="0"/>
            <a:endParaRPr lang="en-NZ" sz="2400" dirty="0"/>
          </a:p>
        </p:txBody>
      </p:sp>
      <p:sp>
        <p:nvSpPr>
          <p:cNvPr id="8" name="object 2"/>
          <p:cNvSpPr/>
          <p:nvPr/>
        </p:nvSpPr>
        <p:spPr>
          <a:xfrm>
            <a:off x="6294400" y="2484311"/>
            <a:ext cx="5436000" cy="2540247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252000" rIns="360000" bIns="25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Who does the most talking in your classroom?</a:t>
            </a:r>
          </a:p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How do you help students to think through problems?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0" y="1343814"/>
            <a:ext cx="6096000" cy="6415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NZ" sz="2600" dirty="0">
                <a:solidFill>
                  <a:prstClr val="black"/>
                </a:solidFill>
                <a:latin typeface="Gotham Book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245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Why this module?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defTabSz="457200"/>
            <a:r>
              <a:rPr lang="en-NZ" sz="2400" dirty="0">
                <a:solidFill>
                  <a:prstClr val="black"/>
                </a:solidFill>
              </a:rPr>
              <a:t>This module helps teachers and teacher aides understand how they can use purposeful classroom talk to support student learning.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idx="11"/>
          </p:nvPr>
        </p:nvSpPr>
        <p:spPr/>
      </p:sp>
    </p:spTree>
    <p:extLst>
      <p:ext uri="{BB962C8B-B14F-4D97-AF65-F5344CB8AC3E}">
        <p14:creationId xmlns:p14="http://schemas.microsoft.com/office/powerpoint/2010/main" val="1602088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/>
              <a:t>What is purposeful learning talk?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sz="2400" dirty="0"/>
              <a:t>Purposeful learning talk: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400" dirty="0"/>
              <a:t>is focused on the intended learning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400" dirty="0"/>
              <a:t>requires teachers and teacher aides to prompt students to explore new ideas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sz="2400" dirty="0"/>
              <a:t>results in the creation of classroom communities of learners where student talk dominates.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dirty="0"/>
          </a:p>
        </p:txBody>
      </p:sp>
      <p:sp>
        <p:nvSpPr>
          <p:cNvPr id="6" name="object 2"/>
          <p:cNvSpPr/>
          <p:nvPr/>
        </p:nvSpPr>
        <p:spPr>
          <a:xfrm>
            <a:off x="6428308" y="2727980"/>
            <a:ext cx="5436000" cy="3352777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360000" tIns="252000" rIns="360000" bIns="252000" rtlCol="0">
            <a:spAutoFit/>
          </a:bodyPr>
          <a:lstStyle/>
          <a:p>
            <a:pPr>
              <a:lnSpc>
                <a:spcPct val="110000"/>
              </a:lnSpc>
              <a:buClr>
                <a:srgbClr val="DE6420"/>
              </a:buClr>
            </a:pPr>
            <a:r>
              <a:rPr lang="en-NZ" sz="2400" dirty="0">
                <a:solidFill>
                  <a:srgbClr val="252379"/>
                </a:solidFill>
                <a:latin typeface="Gotham Bold" pitchFamily="50" charset="0"/>
                <a:cs typeface="Gotham Bold" pitchFamily="50" charset="0"/>
              </a:rPr>
              <a:t>Think about an example of purposeful learning talk. What happened for the students? What did the teacher or teacher aide do to facilitate this conversation? </a:t>
            </a:r>
          </a:p>
        </p:txBody>
      </p:sp>
    </p:spTree>
    <p:extLst>
      <p:ext uri="{BB962C8B-B14F-4D97-AF65-F5344CB8AC3E}">
        <p14:creationId xmlns:p14="http://schemas.microsoft.com/office/powerpoint/2010/main" val="199492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/>
              <a:t>Purposeful waiting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NZ" dirty="0"/>
              <a:t>Wait time: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dirty="0"/>
              <a:t>is a period of silence between a question and a response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dirty="0"/>
              <a:t>gives students time to think 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dirty="0"/>
              <a:t>shows that we expect a response.</a:t>
            </a:r>
          </a:p>
          <a:p>
            <a:r>
              <a:rPr lang="en-NZ" dirty="0"/>
              <a:t>Research shows that: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dirty="0"/>
              <a:t>it’s best to wait at least three seconds</a:t>
            </a:r>
          </a:p>
          <a:p>
            <a:pPr marL="457200" indent="-457200"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NZ" dirty="0"/>
              <a:t>we usually don’t wait that long.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idx="11"/>
          </p:nvPr>
        </p:nvSpPr>
        <p:spPr/>
      </p:sp>
    </p:spTree>
    <p:extLst>
      <p:ext uri="{BB962C8B-B14F-4D97-AF65-F5344CB8AC3E}">
        <p14:creationId xmlns:p14="http://schemas.microsoft.com/office/powerpoint/2010/main" val="4209733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503</Words>
  <Application>Microsoft Office PowerPoint</Application>
  <PresentationFormat>Widescreen</PresentationFormat>
  <Paragraphs>57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MS Mincho</vt:lpstr>
      <vt:lpstr>Arial</vt:lpstr>
      <vt:lpstr>Calibri</vt:lpstr>
      <vt:lpstr>Gotham Bold</vt:lpstr>
      <vt:lpstr>Gotham Book</vt:lpstr>
      <vt:lpstr>Pakiwaituhi</vt:lpstr>
      <vt:lpstr>Times New Roman</vt:lpstr>
      <vt:lpstr>Office Theme</vt:lpstr>
      <vt:lpstr>Teacher aide interaction that supports student learning</vt:lpstr>
      <vt:lpstr>Introducing Alice</vt:lpstr>
      <vt:lpstr>Introducing the module</vt:lpstr>
      <vt:lpstr>Alice’s story</vt:lpstr>
      <vt:lpstr>Why this module?</vt:lpstr>
      <vt:lpstr>Why this module?</vt:lpstr>
      <vt:lpstr>Why this module?</vt:lpstr>
      <vt:lpstr>What is purposeful learning talk?</vt:lpstr>
      <vt:lpstr>Purposeful waiting</vt:lpstr>
      <vt:lpstr>Asking purposeful questions</vt:lpstr>
      <vt:lpstr>Working together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Anna.Kelly</dc:creator>
  <cp:lastModifiedBy>Kate Dreaver</cp:lastModifiedBy>
  <cp:revision>34</cp:revision>
  <dcterms:created xsi:type="dcterms:W3CDTF">2016-05-23T23:40:38Z</dcterms:created>
  <dcterms:modified xsi:type="dcterms:W3CDTF">2016-06-24T00:59:42Z</dcterms:modified>
</cp:coreProperties>
</file>