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59" r:id="rId5"/>
    <p:sldId id="258" r:id="rId6"/>
    <p:sldId id="260" r:id="rId7"/>
    <p:sldId id="265" r:id="rId8"/>
    <p:sldId id="261" r:id="rId9"/>
    <p:sldId id="266" r:id="rId10"/>
    <p:sldId id="267" r:id="rId11"/>
    <p:sldId id="268" r:id="rId12"/>
    <p:sldId id="263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61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1986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19EC-493A-4136-88F5-F5F0E54D12CC}" type="datetimeFigureOut">
              <a:rPr lang="en-NZ" smtClean="0"/>
              <a:t>24/06/2016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D3F9B-0E42-4AC3-9B45-506425F2A5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62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3F9B-0E42-4AC3-9B45-506425F2A52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237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8" name="object 2"/>
          <p:cNvSpPr/>
          <p:nvPr userDrawn="1"/>
        </p:nvSpPr>
        <p:spPr>
          <a:xfrm>
            <a:off x="0" y="3886200"/>
            <a:ext cx="12192000" cy="2492886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rgbClr val="FFF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538" y="4556045"/>
            <a:ext cx="9144000" cy="11520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 dirty="0"/>
              <a:t>Module title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62538" y="5864591"/>
            <a:ext cx="9144000" cy="40329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Module x Presentation</a:t>
            </a:r>
            <a:endParaRPr lang="en-NZ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862538" y="4034803"/>
            <a:ext cx="9144000" cy="40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otham Book" pitchFamily="50" charset="0"/>
                <a:ea typeface="+mn-ea"/>
                <a:cs typeface="Gotham Book" pitchFamily="50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DE6420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Book" pitchFamily="50" charset="0"/>
                <a:ea typeface="+mn-ea"/>
                <a:cs typeface="Gotham Book" pitchFamily="50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379"/>
                </a:solidFill>
                <a:latin typeface="Pakiwaituhi" panose="00000500000000000000" pitchFamily="50" charset="0"/>
              </a:rPr>
              <a:t>Teachers and Teacher Aides Working Together</a:t>
            </a:r>
            <a:endParaRPr lang="en-NZ" sz="1800" dirty="0">
              <a:solidFill>
                <a:srgbClr val="252379"/>
              </a:solidFill>
              <a:latin typeface="Pakiwaituhi" panose="00000500000000000000" pitchFamily="50" charset="0"/>
            </a:endParaRPr>
          </a:p>
        </p:txBody>
      </p:sp>
      <p:sp>
        <p:nvSpPr>
          <p:cNvPr id="9" name="object 2"/>
          <p:cNvSpPr/>
          <p:nvPr userDrawn="1"/>
        </p:nvSpPr>
        <p:spPr>
          <a:xfrm>
            <a:off x="0" y="6388521"/>
            <a:ext cx="12192000" cy="108000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rgbClr val="DE6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 descr="nautilus-feathe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2677076" cy="260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5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5124"/>
            <a:ext cx="5508000" cy="1152000"/>
          </a:xfrm>
        </p:spPr>
        <p:txBody>
          <a:bodyPr anchor="t"/>
          <a:lstStyle>
            <a:lvl1pPr>
              <a:lnSpc>
                <a:spcPct val="11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5544000" cy="4716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object 2"/>
          <p:cNvSpPr/>
          <p:nvPr userDrawn="1"/>
        </p:nvSpPr>
        <p:spPr>
          <a:xfrm>
            <a:off x="609600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rgbClr val="DE6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719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5125"/>
            <a:ext cx="9288000" cy="115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9288000" cy="216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object 2"/>
          <p:cNvSpPr/>
          <p:nvPr userDrawn="1"/>
        </p:nvSpPr>
        <p:spPr>
          <a:xfrm>
            <a:off x="0" y="4093624"/>
            <a:ext cx="12192000" cy="2764375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rgbClr val="DE6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2692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5125"/>
            <a:ext cx="5508000" cy="115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5508000" cy="4788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9616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0000" y="3672000"/>
            <a:ext cx="5760000" cy="576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lang="en-US" dirty="0"/>
              <a:t>Click to edit Master title</a:t>
            </a:r>
            <a:endParaRPr lang="en-NZ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4356000"/>
            <a:ext cx="5760000" cy="2304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99723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0000" y="3672000"/>
            <a:ext cx="9360000" cy="5760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4356000"/>
            <a:ext cx="9393600" cy="234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65995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488000" y="360000"/>
            <a:ext cx="4572000" cy="115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488000" y="1727200"/>
            <a:ext cx="4572000" cy="493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4430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-15875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rgbClr val="DE6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5125"/>
            <a:ext cx="55080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050" y="1825625"/>
            <a:ext cx="5544000" cy="4716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object 2"/>
          <p:cNvSpPr/>
          <p:nvPr userDrawn="1"/>
        </p:nvSpPr>
        <p:spPr>
          <a:xfrm>
            <a:off x="360001" y="1740464"/>
            <a:ext cx="5374050" cy="4801161"/>
          </a:xfrm>
          <a:prstGeom prst="rect">
            <a:avLst/>
          </a:prstGeom>
          <a:solidFill>
            <a:schemeClr val="bg1"/>
          </a:solidFill>
          <a:ln w="38100">
            <a:noFill/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Content Placeholder 2"/>
          <p:cNvSpPr txBox="1">
            <a:spLocks/>
          </p:cNvSpPr>
          <p:nvPr userDrawn="1"/>
        </p:nvSpPr>
        <p:spPr>
          <a:xfrm>
            <a:off x="535273" y="1882775"/>
            <a:ext cx="5027327" cy="25576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kern="0" dirty="0" err="1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Ngā</a:t>
            </a:r>
            <a:r>
              <a:rPr lang="en-US" sz="2400" kern="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US" sz="2400" kern="0" dirty="0" err="1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mihi</a:t>
            </a:r>
            <a:r>
              <a:rPr lang="en-US" sz="2400" kern="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! </a:t>
            </a:r>
          </a:p>
          <a:p>
            <a:pPr>
              <a:spcAft>
                <a:spcPts val="1200"/>
              </a:spcAft>
            </a:pPr>
            <a:r>
              <a:rPr lang="en-GB" sz="2400" kern="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It’s time to choose an activity from the workbook for this module. </a:t>
            </a:r>
            <a:r>
              <a:rPr lang="en-US" sz="2400" kern="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42" y="3352194"/>
            <a:ext cx="4659609" cy="323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0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515600" cy="11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728000"/>
            <a:ext cx="1051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765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  <p:sldLayoutId id="2147483665" r:id="rId7"/>
    <p:sldLayoutId id="2147483664" r:id="rId8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000" kern="1200">
          <a:solidFill>
            <a:srgbClr val="252379"/>
          </a:solidFill>
          <a:latin typeface="Pakiwaituhi" panose="00000500000000000000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600" kern="1200">
          <a:solidFill>
            <a:schemeClr val="tx1"/>
          </a:solidFill>
          <a:latin typeface="Gotham Book" pitchFamily="50" charset="0"/>
          <a:ea typeface="+mn-ea"/>
          <a:cs typeface="Gotham Book" pitchFamily="50" charset="0"/>
        </a:defRPr>
      </a:lvl1pPr>
      <a:lvl2pPr marL="0" indent="-3600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rgbClr val="DE6420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Gotham Book" pitchFamily="50" charset="0"/>
          <a:ea typeface="+mn-ea"/>
          <a:cs typeface="Gotham Book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idx="11"/>
          </p:nvPr>
        </p:nvSpPr>
        <p:spPr/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Supporting student learning in the whole class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Module 10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3997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1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Working together in the lesson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The teacher can work with students who need extra help.</a:t>
            </a:r>
          </a:p>
          <a:p>
            <a:r>
              <a:rPr lang="en-NZ" dirty="0"/>
              <a:t>Teacher aides can work with the whole class on tasks the teacher has set.</a:t>
            </a:r>
          </a:p>
          <a:p>
            <a:r>
              <a:rPr lang="en-NZ" dirty="0"/>
              <a:t>Observe the students, move around the room, and only provide support when a student needs it.</a:t>
            </a:r>
          </a:p>
        </p:txBody>
      </p:sp>
    </p:spTree>
    <p:extLst>
      <p:ext uri="{BB962C8B-B14F-4D97-AF65-F5344CB8AC3E}">
        <p14:creationId xmlns:p14="http://schemas.microsoft.com/office/powerpoint/2010/main" val="187738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000" y="222214"/>
            <a:ext cx="9360000" cy="576000"/>
          </a:xfrm>
        </p:spPr>
        <p:txBody>
          <a:bodyPr>
            <a:normAutofit fontScale="90000"/>
          </a:bodyPr>
          <a:lstStyle/>
          <a:p>
            <a:r>
              <a:rPr lang="en-NZ" dirty="0"/>
              <a:t>Scan, rove, listen in, and support attention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0000" y="906214"/>
            <a:ext cx="9393600" cy="57647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NZ" b="1" dirty="0"/>
              <a:t>Scanning</a:t>
            </a:r>
            <a:r>
              <a:rPr lang="en-NZ" dirty="0"/>
              <a:t>: look carefully to see whether students are actively involved in the task.</a:t>
            </a:r>
          </a:p>
          <a:p>
            <a:pPr lvl="0"/>
            <a:r>
              <a:rPr lang="en-NZ" b="1" dirty="0"/>
              <a:t>Roving</a:t>
            </a:r>
            <a:r>
              <a:rPr lang="en-NZ" dirty="0"/>
              <a:t>: move between the students and groups and take a closer look at each group as they work.</a:t>
            </a:r>
          </a:p>
          <a:p>
            <a:pPr lvl="0"/>
            <a:r>
              <a:rPr lang="en-NZ" b="1" dirty="0"/>
              <a:t>Listening in</a:t>
            </a:r>
            <a:r>
              <a:rPr lang="en-NZ" dirty="0"/>
              <a:t>: join a group and listen carefully to their conversation – avoid interrupting.</a:t>
            </a:r>
          </a:p>
          <a:p>
            <a:pPr lvl="0"/>
            <a:r>
              <a:rPr lang="en-NZ" b="1" dirty="0"/>
              <a:t>Supporting attention</a:t>
            </a:r>
            <a:r>
              <a:rPr lang="en-NZ" dirty="0"/>
              <a:t>: use simple questions and statements to help students stay on task, e.g.:</a:t>
            </a:r>
          </a:p>
          <a:p>
            <a:pPr lvl="1"/>
            <a:r>
              <a:rPr lang="en-NZ" dirty="0"/>
              <a:t>“Show me where you are up to.”</a:t>
            </a:r>
          </a:p>
          <a:p>
            <a:pPr lvl="1"/>
            <a:r>
              <a:rPr lang="en-NZ" dirty="0"/>
              <a:t>“Show me what you’ve done so far.”</a:t>
            </a:r>
          </a:p>
          <a:p>
            <a:pPr lvl="1"/>
            <a:r>
              <a:rPr lang="en-NZ" dirty="0"/>
              <a:t>“Can you tell me what the next step is?”</a:t>
            </a:r>
          </a:p>
          <a:p>
            <a:pPr lvl="1"/>
            <a:r>
              <a:rPr lang="en-NZ" dirty="0"/>
              <a:t>“Is there someone in your group who knows what to do?”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62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Supporting all students in the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1620000"/>
            <a:ext cx="10779055" cy="2160000"/>
          </a:xfrm>
        </p:spPr>
        <p:txBody>
          <a:bodyPr>
            <a:noAutofit/>
          </a:bodyPr>
          <a:lstStyle/>
          <a:p>
            <a:r>
              <a:rPr lang="en-NZ" sz="2400" dirty="0"/>
              <a:t>Scanning, roving, listening in, and supporting attention feels different to providing one-to-one support, but it’s an important strategy.</a:t>
            </a:r>
          </a:p>
          <a:p>
            <a:r>
              <a:rPr lang="en-NZ" sz="2400" dirty="0"/>
              <a:t>It’s how you stand back, </a:t>
            </a:r>
            <a:r>
              <a:rPr lang="en-US" sz="2400" dirty="0"/>
              <a:t>observe who needs help, and only provide support when students most need it.</a:t>
            </a:r>
          </a:p>
          <a:p>
            <a:r>
              <a:rPr lang="en-US" sz="2400" dirty="0"/>
              <a:t>This helps all students to develop independent learning skills.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80707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Next steps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475050" y="1825625"/>
            <a:ext cx="5544000" cy="471600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sz="2800" kern="0" dirty="0"/>
              <a:t>The workbook and other materials for this module are located on the </a:t>
            </a:r>
            <a:r>
              <a:rPr lang="en-GB" sz="2800" i="1" kern="0" dirty="0"/>
              <a:t>Teachers and Teacher Aides Working Together </a:t>
            </a:r>
            <a:r>
              <a:rPr lang="en-GB" sz="2800" kern="0" dirty="0"/>
              <a:t>website.</a:t>
            </a:r>
          </a:p>
          <a:p>
            <a:pPr>
              <a:spcAft>
                <a:spcPts val="1200"/>
              </a:spcAft>
            </a:pPr>
            <a:endParaRPr lang="en-GB" sz="2800" kern="0" dirty="0"/>
          </a:p>
          <a:p>
            <a:pPr>
              <a:spcAft>
                <a:spcPts val="1200"/>
              </a:spcAft>
            </a:pPr>
            <a:endParaRPr lang="en-GB" sz="2800" kern="0" dirty="0"/>
          </a:p>
          <a:p>
            <a:r>
              <a:rPr lang="en-GB" sz="2800" kern="0" dirty="0"/>
              <a:t>We wish you well in your learning!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716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Introducing Etta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Our narrator Etta brings lived experience of receiving teacher aide support.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8341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Introducing the module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This module is about how teacher aides can</a:t>
            </a:r>
            <a:r>
              <a:rPr lang="en-AU" dirty="0"/>
              <a:t> work in regular classroom settings in ways that support learning for all students and free the teacher to work with students who need extra help.</a:t>
            </a:r>
            <a:endParaRPr lang="en-NZ" dirty="0"/>
          </a:p>
          <a:p>
            <a:r>
              <a:rPr lang="en-NZ" dirty="0"/>
              <a:t>It is for both teachers and teacher aides.</a:t>
            </a:r>
          </a:p>
        </p:txBody>
      </p:sp>
      <p:sp>
        <p:nvSpPr>
          <p:cNvPr id="7" name="object 2"/>
          <p:cNvSpPr/>
          <p:nvPr/>
        </p:nvSpPr>
        <p:spPr>
          <a:xfrm>
            <a:off x="6413500" y="4306648"/>
            <a:ext cx="5436000" cy="1612265"/>
          </a:xfrm>
          <a:prstGeom prst="rect">
            <a:avLst/>
          </a:prstGeom>
          <a:solidFill>
            <a:srgbClr val="FFF1A4"/>
          </a:solidFill>
          <a:ln w="38100">
            <a:noFill/>
            <a:prstDash val="lgDash"/>
          </a:ln>
        </p:spPr>
        <p:txBody>
          <a:bodyPr wrap="square" lIns="360000" tIns="360000" rIns="360000" bIns="432000" rtlCol="0">
            <a:spAutoFit/>
          </a:bodyPr>
          <a:lstStyle/>
          <a:p>
            <a:pPr>
              <a:lnSpc>
                <a:spcPct val="110000"/>
              </a:lnSpc>
              <a:buClr>
                <a:srgbClr val="DE6420"/>
              </a:buClr>
            </a:pPr>
            <a:r>
              <a:rPr lang="en-NZ" sz="240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Please take your time to think and reflect.</a:t>
            </a:r>
          </a:p>
        </p:txBody>
      </p:sp>
    </p:spTree>
    <p:extLst>
      <p:ext uri="{BB962C8B-B14F-4D97-AF65-F5344CB8AC3E}">
        <p14:creationId xmlns:p14="http://schemas.microsoft.com/office/powerpoint/2010/main" val="282851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Etta’s story’s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object 2"/>
          <p:cNvSpPr/>
          <p:nvPr/>
        </p:nvSpPr>
        <p:spPr>
          <a:xfrm>
            <a:off x="6413500" y="4306648"/>
            <a:ext cx="5436000" cy="2424795"/>
          </a:xfrm>
          <a:prstGeom prst="rect">
            <a:avLst/>
          </a:prstGeom>
          <a:solidFill>
            <a:srgbClr val="FFF1A4"/>
          </a:solidFill>
          <a:ln w="38100">
            <a:noFill/>
            <a:prstDash val="lgDash"/>
          </a:ln>
        </p:spPr>
        <p:txBody>
          <a:bodyPr wrap="square" lIns="360000" tIns="360000" rIns="360000" bIns="432000" rtlCol="0">
            <a:spAutoFit/>
          </a:bodyPr>
          <a:lstStyle/>
          <a:p>
            <a:pPr>
              <a:lnSpc>
                <a:spcPct val="110000"/>
              </a:lnSpc>
              <a:buClr>
                <a:srgbClr val="DE6420"/>
              </a:buClr>
            </a:pPr>
            <a:r>
              <a:rPr lang="en-NZ" sz="240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What does this story tell you about how teacher aides can support learning for the whole class?</a:t>
            </a:r>
          </a:p>
        </p:txBody>
      </p:sp>
    </p:spTree>
    <p:extLst>
      <p:ext uri="{BB962C8B-B14F-4D97-AF65-F5344CB8AC3E}">
        <p14:creationId xmlns:p14="http://schemas.microsoft.com/office/powerpoint/2010/main" val="331607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Why this module?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NZ" dirty="0"/>
              <a:t>All students need access to the teacher.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NZ" dirty="0"/>
              <a:t>Students who are struggling often get more help from a teacher aide than a teacher.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NZ" dirty="0"/>
              <a:t>Research shows more time with a teacher aide doesn’t mean improved learning.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NZ" dirty="0"/>
              <a:t>It works best when teacher aides supplement high quality teaching.</a:t>
            </a:r>
          </a:p>
        </p:txBody>
      </p:sp>
      <p:sp>
        <p:nvSpPr>
          <p:cNvPr id="5" name="object 2"/>
          <p:cNvSpPr/>
          <p:nvPr/>
        </p:nvSpPr>
        <p:spPr>
          <a:xfrm>
            <a:off x="6413500" y="3267557"/>
            <a:ext cx="5436000" cy="3237325"/>
          </a:xfrm>
          <a:prstGeom prst="rect">
            <a:avLst/>
          </a:prstGeom>
          <a:solidFill>
            <a:srgbClr val="FFF1A4"/>
          </a:solidFill>
          <a:ln w="38100">
            <a:noFill/>
            <a:prstDash val="lgDash"/>
          </a:ln>
        </p:spPr>
        <p:txBody>
          <a:bodyPr wrap="square" lIns="360000" tIns="360000" rIns="360000" bIns="432000" rtlCol="0">
            <a:spAutoFit/>
          </a:bodyPr>
          <a:lstStyle/>
          <a:p>
            <a:pPr>
              <a:lnSpc>
                <a:spcPct val="110000"/>
              </a:lnSpc>
              <a:buClr>
                <a:srgbClr val="DE6420"/>
              </a:buClr>
            </a:pPr>
            <a:r>
              <a:rPr lang="en-US" sz="240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Who works the most with students who need extra help in your school? Are teacher aides confident to work with the class to support student learning?</a:t>
            </a:r>
            <a:endParaRPr lang="en-NZ" sz="2400" dirty="0">
              <a:solidFill>
                <a:srgbClr val="252379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Why this module?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This module helps teachers and teacher aides develop a better understanding of how they can work within a lesson so that teacher aides add value to the whole class learning environment.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219119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Share the plan for the lesson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400" dirty="0"/>
              <a:t>Teacher aides need to know what the plan is.</a:t>
            </a:r>
          </a:p>
          <a:p>
            <a:r>
              <a:rPr lang="en-NZ" sz="2400" dirty="0"/>
              <a:t>Talk about: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What students will be learning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tasks and what success looks like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How the lesson will be set up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What the teacher aide needs to watch, listen for and do to help students learn.</a:t>
            </a:r>
          </a:p>
        </p:txBody>
      </p:sp>
      <p:sp>
        <p:nvSpPr>
          <p:cNvPr id="9" name="object 2"/>
          <p:cNvSpPr/>
          <p:nvPr/>
        </p:nvSpPr>
        <p:spPr>
          <a:xfrm>
            <a:off x="6413500" y="4015709"/>
            <a:ext cx="5436000" cy="2018530"/>
          </a:xfrm>
          <a:prstGeom prst="rect">
            <a:avLst/>
          </a:prstGeom>
          <a:solidFill>
            <a:srgbClr val="FFF1A4"/>
          </a:solidFill>
          <a:ln w="38100">
            <a:noFill/>
            <a:prstDash val="lgDash"/>
          </a:ln>
        </p:spPr>
        <p:txBody>
          <a:bodyPr wrap="square" lIns="360000" tIns="360000" rIns="360000" bIns="432000" rtlCol="0">
            <a:spAutoFit/>
          </a:bodyPr>
          <a:lstStyle/>
          <a:p>
            <a:pPr>
              <a:lnSpc>
                <a:spcPct val="110000"/>
              </a:lnSpc>
              <a:buClr>
                <a:srgbClr val="DE6420"/>
              </a:buClr>
            </a:pPr>
            <a:r>
              <a:rPr lang="en-US" sz="2400" dirty="0">
                <a:solidFill>
                  <a:srgbClr val="252379"/>
                </a:solidFill>
                <a:latin typeface="Gotham Bold" pitchFamily="50" charset="0"/>
                <a:cs typeface="Gotham Bold" pitchFamily="50" charset="0"/>
              </a:rPr>
              <a:t>How can you share the plan for the lesson ‘on the fly’ without a formal meeting?</a:t>
            </a:r>
            <a:endParaRPr lang="en-NZ" sz="2400" dirty="0">
              <a:solidFill>
                <a:srgbClr val="252379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1"/>
          </p:nvPr>
        </p:nvSpPr>
        <p:spPr/>
      </p:sp>
      <p:sp>
        <p:nvSpPr>
          <p:cNvPr id="8" name="object 2"/>
          <p:cNvSpPr/>
          <p:nvPr/>
        </p:nvSpPr>
        <p:spPr>
          <a:xfrm>
            <a:off x="0" y="3429000"/>
            <a:ext cx="12192000" cy="3428999"/>
          </a:xfrm>
          <a:custGeom>
            <a:avLst/>
            <a:gdLst/>
            <a:ahLst/>
            <a:cxnLst/>
            <a:rect l="l" t="t" r="r" b="b"/>
            <a:pathLst>
              <a:path w="20104100" h="1141095">
                <a:moveTo>
                  <a:pt x="0" y="1140949"/>
                </a:moveTo>
                <a:lnTo>
                  <a:pt x="20104099" y="1140949"/>
                </a:lnTo>
                <a:lnTo>
                  <a:pt x="20104099" y="0"/>
                </a:lnTo>
                <a:lnTo>
                  <a:pt x="0" y="0"/>
                </a:lnTo>
                <a:lnTo>
                  <a:pt x="0" y="114094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Model effective teaching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/>
              <a:t>Show teacher aides the strategies they need to use.</a:t>
            </a:r>
          </a:p>
          <a:p>
            <a:r>
              <a:rPr lang="en-NZ" dirty="0"/>
              <a:t>Modelling can happen: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during whole class or group teaching sessions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when demonstrating a specific strategy with a student.</a:t>
            </a:r>
          </a:p>
        </p:txBody>
      </p:sp>
    </p:spTree>
    <p:extLst>
      <p:ext uri="{BB962C8B-B14F-4D97-AF65-F5344CB8AC3E}">
        <p14:creationId xmlns:p14="http://schemas.microsoft.com/office/powerpoint/2010/main" val="202314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Modelling - tips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00" y="1058886"/>
            <a:ext cx="5508000" cy="561207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NZ" dirty="0"/>
              <a:t>Teachers:</a:t>
            </a:r>
          </a:p>
          <a:p>
            <a:pPr marL="457200" indent="-457200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Explain the strategy, why it helps and when it should be used</a:t>
            </a:r>
          </a:p>
          <a:p>
            <a:pPr marL="457200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Draw the teacher aide’s attention to what success looks like.</a:t>
            </a:r>
          </a:p>
          <a:p>
            <a:pPr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NZ" dirty="0"/>
              <a:t>Teacher aides:</a:t>
            </a:r>
          </a:p>
          <a:p>
            <a:pPr marL="457200" indent="-457200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Get alongside the students</a:t>
            </a:r>
          </a:p>
          <a:p>
            <a:pPr marL="457200" indent="-457200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/>
              <a:t>Listen and watch carefully for the teacher’s words, actions, and responses to students.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NZ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54999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635</Words>
  <Application>Microsoft Office PowerPoint</Application>
  <PresentationFormat>Widescreen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Gotham Bold</vt:lpstr>
      <vt:lpstr>Gotham Book</vt:lpstr>
      <vt:lpstr>Pakiwaituhi</vt:lpstr>
      <vt:lpstr>Office Theme</vt:lpstr>
      <vt:lpstr>Supporting student learning in the whole class</vt:lpstr>
      <vt:lpstr>Introducing Etta</vt:lpstr>
      <vt:lpstr>Introducing the module</vt:lpstr>
      <vt:lpstr>Etta’s story’s</vt:lpstr>
      <vt:lpstr>Why this module?</vt:lpstr>
      <vt:lpstr>Why this module?</vt:lpstr>
      <vt:lpstr>Share the plan for the lesson</vt:lpstr>
      <vt:lpstr>Model effective teaching</vt:lpstr>
      <vt:lpstr>Modelling - tips</vt:lpstr>
      <vt:lpstr>Working together in the lesson</vt:lpstr>
      <vt:lpstr>Scan, rove, listen in, and support attention</vt:lpstr>
      <vt:lpstr>Supporting all students in the classroom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Anna.Kelly</dc:creator>
  <cp:lastModifiedBy>Kate Dreaver</cp:lastModifiedBy>
  <cp:revision>20</cp:revision>
  <dcterms:created xsi:type="dcterms:W3CDTF">2016-05-23T23:40:38Z</dcterms:created>
  <dcterms:modified xsi:type="dcterms:W3CDTF">2016-06-23T20:44:28Z</dcterms:modified>
</cp:coreProperties>
</file>