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sldIdLst>
    <p:sldId id="256" r:id="rId2"/>
    <p:sldId id="264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60" r:id="rId12"/>
  </p:sldIdLst>
  <p:sldSz cx="20104100" cy="11309350"/>
  <p:notesSz cx="20104100" cy="113093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6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2379"/>
    <a:srgbClr val="FFF1A4"/>
    <a:srgbClr val="DF64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233" autoAdjust="0"/>
    <p:restoredTop sz="94660"/>
  </p:normalViewPr>
  <p:slideViewPr>
    <p:cSldViewPr>
      <p:cViewPr>
        <p:scale>
          <a:sx n="33" d="100"/>
          <a:sy n="33" d="100"/>
        </p:scale>
        <p:origin x="-1800" y="-848"/>
      </p:cViewPr>
      <p:guideLst>
        <p:guide orient="horz" pos="2880"/>
        <p:guide pos="2684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D1D4AE-CAC2-4285-AD7F-BE1128E79A36}" type="datetimeFigureOut">
              <a:rPr lang="en-NZ" smtClean="0"/>
              <a:t>26/04/16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C3CDDB-1F6F-4ACD-928A-1CA5F9A7687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968600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7" y="0"/>
            <a:ext cx="20109873" cy="1130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2"/>
          <p:cNvSpPr/>
          <p:nvPr userDrawn="1"/>
        </p:nvSpPr>
        <p:spPr>
          <a:xfrm>
            <a:off x="10204450" y="-4908"/>
            <a:ext cx="9899650" cy="11314257"/>
          </a:xfrm>
          <a:custGeom>
            <a:avLst/>
            <a:gdLst/>
            <a:ahLst/>
            <a:cxnLst/>
            <a:rect l="l" t="t" r="r" b="b"/>
            <a:pathLst>
              <a:path w="20104100" h="1141095">
                <a:moveTo>
                  <a:pt x="0" y="1140949"/>
                </a:moveTo>
                <a:lnTo>
                  <a:pt x="20104099" y="1140949"/>
                </a:lnTo>
                <a:lnTo>
                  <a:pt x="20104099" y="0"/>
                </a:lnTo>
                <a:lnTo>
                  <a:pt x="0" y="0"/>
                </a:lnTo>
                <a:lnTo>
                  <a:pt x="0" y="1140949"/>
                </a:lnTo>
                <a:close/>
              </a:path>
            </a:pathLst>
          </a:custGeom>
          <a:solidFill>
            <a:srgbClr val="DF641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100817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7"/>
          <p:cNvSpPr>
            <a:spLocks noChangeAspect="1"/>
          </p:cNvSpPr>
          <p:nvPr userDrawn="1"/>
        </p:nvSpPr>
        <p:spPr>
          <a:xfrm>
            <a:off x="10204450" y="-14605"/>
            <a:ext cx="9982200" cy="1134000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451090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/>
          <p:cNvSpPr/>
          <p:nvPr userDrawn="1"/>
        </p:nvSpPr>
        <p:spPr>
          <a:xfrm>
            <a:off x="0" y="7026275"/>
            <a:ext cx="20104100" cy="4283074"/>
          </a:xfrm>
          <a:custGeom>
            <a:avLst/>
            <a:gdLst/>
            <a:ahLst/>
            <a:cxnLst/>
            <a:rect l="l" t="t" r="r" b="b"/>
            <a:pathLst>
              <a:path w="20104100" h="1141095">
                <a:moveTo>
                  <a:pt x="0" y="1140949"/>
                </a:moveTo>
                <a:lnTo>
                  <a:pt x="20104099" y="1140949"/>
                </a:lnTo>
                <a:lnTo>
                  <a:pt x="20104099" y="0"/>
                </a:lnTo>
                <a:lnTo>
                  <a:pt x="0" y="0"/>
                </a:lnTo>
                <a:lnTo>
                  <a:pt x="0" y="1140949"/>
                </a:lnTo>
                <a:close/>
              </a:path>
            </a:pathLst>
          </a:custGeom>
          <a:solidFill>
            <a:srgbClr val="DF641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5802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78"/>
          <a:stretch/>
        </p:blipFill>
        <p:spPr>
          <a:xfrm>
            <a:off x="-65345" y="-60325"/>
            <a:ext cx="20196000" cy="113961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34950" y="-60325"/>
            <a:ext cx="20345400" cy="1181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5125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350" y="0"/>
            <a:ext cx="20142040" cy="1136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9222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2"/>
          <p:cNvSpPr/>
          <p:nvPr userDrawn="1"/>
        </p:nvSpPr>
        <p:spPr>
          <a:xfrm>
            <a:off x="-6350" y="-4908"/>
            <a:ext cx="9899650" cy="11314257"/>
          </a:xfrm>
          <a:custGeom>
            <a:avLst/>
            <a:gdLst/>
            <a:ahLst/>
            <a:cxnLst/>
            <a:rect l="l" t="t" r="r" b="b"/>
            <a:pathLst>
              <a:path w="20104100" h="1141095">
                <a:moveTo>
                  <a:pt x="0" y="1140949"/>
                </a:moveTo>
                <a:lnTo>
                  <a:pt x="20104099" y="1140949"/>
                </a:lnTo>
                <a:lnTo>
                  <a:pt x="20104099" y="0"/>
                </a:lnTo>
                <a:lnTo>
                  <a:pt x="0" y="0"/>
                </a:lnTo>
                <a:lnTo>
                  <a:pt x="0" y="1140949"/>
                </a:lnTo>
                <a:close/>
              </a:path>
            </a:pathLst>
          </a:custGeom>
          <a:solidFill>
            <a:srgbClr val="DF641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82407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356201" y="10718476"/>
            <a:ext cx="6781800" cy="276999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NZ" smtClean="0"/>
              <a:t>Module 1: Teachers and Teacher Aides: Who Does What?</a:t>
            </a:r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DF9259-BAFE-44E6-B7C4-72EC5FB3A488}" type="datetime1">
              <a:rPr lang="en-US" smtClean="0"/>
              <a:t>26/04/16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19098895" y="10718477"/>
            <a:ext cx="381000" cy="276999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05205" y="452374"/>
            <a:ext cx="18093690" cy="180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70" r:id="rId3"/>
    <p:sldLayoutId id="2147483672" r:id="rId4"/>
    <p:sldLayoutId id="2147483662" r:id="rId5"/>
    <p:sldLayoutId id="2147483673" r:id="rId6"/>
    <p:sldLayoutId id="2147483675" r:id="rId7"/>
    <p:sldLayoutId id="2147483676" r:id="rId8"/>
    <p:sldLayoutId id="2147483663" r:id="rId9"/>
  </p:sldLayoutIdLst>
  <p:hf hd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7" y="0"/>
            <a:ext cx="20109873" cy="11309350"/>
          </a:xfrm>
          <a:prstGeom prst="rect">
            <a:avLst/>
          </a:prstGeom>
        </p:spPr>
      </p:pic>
      <p:sp>
        <p:nvSpPr>
          <p:cNvPr id="8" name="object 2"/>
          <p:cNvSpPr/>
          <p:nvPr/>
        </p:nvSpPr>
        <p:spPr>
          <a:xfrm>
            <a:off x="0" y="7178675"/>
            <a:ext cx="20104100" cy="3222618"/>
          </a:xfrm>
          <a:custGeom>
            <a:avLst/>
            <a:gdLst/>
            <a:ahLst/>
            <a:cxnLst/>
            <a:rect l="l" t="t" r="r" b="b"/>
            <a:pathLst>
              <a:path w="20104100" h="1141095">
                <a:moveTo>
                  <a:pt x="0" y="1140949"/>
                </a:moveTo>
                <a:lnTo>
                  <a:pt x="20104099" y="1140949"/>
                </a:lnTo>
                <a:lnTo>
                  <a:pt x="20104099" y="0"/>
                </a:lnTo>
                <a:lnTo>
                  <a:pt x="0" y="0"/>
                </a:lnTo>
                <a:lnTo>
                  <a:pt x="0" y="1140949"/>
                </a:lnTo>
                <a:close/>
              </a:path>
            </a:pathLst>
          </a:custGeom>
          <a:solidFill>
            <a:srgbClr val="DF64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6"/>
          <p:cNvSpPr txBox="1"/>
          <p:nvPr/>
        </p:nvSpPr>
        <p:spPr>
          <a:xfrm>
            <a:off x="4431114" y="8016875"/>
            <a:ext cx="14612536" cy="19162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tabLst>
                <a:tab pos="1791970" algn="l"/>
                <a:tab pos="3585845" algn="l"/>
                <a:tab pos="5031105" algn="l"/>
                <a:tab pos="8220709" algn="l"/>
              </a:tabLst>
            </a:pPr>
            <a:r>
              <a:rPr sz="4450" dirty="0" smtClean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Teachers</a:t>
            </a:r>
            <a:r>
              <a:rPr lang="en-AU" sz="4450" dirty="0" smtClean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4450" dirty="0" smtClean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</a:t>
            </a:r>
            <a:r>
              <a:rPr lang="en-AU" sz="4450" dirty="0" smtClean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4450" dirty="0" smtClean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Teacher</a:t>
            </a:r>
            <a:r>
              <a:rPr lang="en-AU" sz="4450" dirty="0" smtClean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sz="4450" dirty="0" smtClean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Aides: </a:t>
            </a:r>
            <a:r>
              <a:rPr lang="en-AU" sz="4450" dirty="0" smtClean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AU" sz="4450" dirty="0" smtClean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sz="4450" dirty="0" smtClean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Who</a:t>
            </a:r>
            <a:r>
              <a:rPr lang="en-AU" sz="4450" dirty="0" smtClean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NZ" sz="4450" dirty="0" smtClean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Does </a:t>
            </a:r>
            <a:r>
              <a:rPr lang="en-AU" sz="4450" dirty="0" smtClean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</a:t>
            </a:r>
            <a:r>
              <a:rPr sz="4450" dirty="0" smtClean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hat?</a:t>
            </a:r>
            <a:endParaRPr lang="en-NZ" sz="4450" dirty="0" smtClean="0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2700" marR="5080">
              <a:lnSpc>
                <a:spcPct val="111200"/>
              </a:lnSpc>
              <a:tabLst>
                <a:tab pos="1791970" algn="l"/>
                <a:tab pos="3585845" algn="l"/>
                <a:tab pos="5031105" algn="l"/>
                <a:tab pos="8220709" algn="l"/>
              </a:tabLst>
            </a:pPr>
            <a:r>
              <a:rPr lang="en-NZ" sz="32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Module 1 Presentation</a:t>
            </a:r>
            <a:endParaRPr sz="32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object 4"/>
          <p:cNvSpPr txBox="1"/>
          <p:nvPr/>
        </p:nvSpPr>
        <p:spPr>
          <a:xfrm>
            <a:off x="4445954" y="7635875"/>
            <a:ext cx="11778296" cy="3000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950" dirty="0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Teachers and Teacher Aides Working Together</a:t>
            </a:r>
            <a:endParaRPr sz="195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2" name="Picture 11" descr="nautilus-feather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850" y="7354633"/>
            <a:ext cx="3505200" cy="34054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154" objId="3"/>
        <p14:stopEvt time="4782" objId="3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2"/>
          <p:cNvSpPr/>
          <p:nvPr/>
        </p:nvSpPr>
        <p:spPr>
          <a:xfrm>
            <a:off x="-96329" y="6170719"/>
            <a:ext cx="20200429" cy="5225169"/>
          </a:xfrm>
          <a:custGeom>
            <a:avLst/>
            <a:gdLst/>
            <a:ahLst/>
            <a:cxnLst/>
            <a:rect l="l" t="t" r="r" b="b"/>
            <a:pathLst>
              <a:path w="20104100" h="1141095">
                <a:moveTo>
                  <a:pt x="0" y="1140949"/>
                </a:moveTo>
                <a:lnTo>
                  <a:pt x="20104099" y="1140949"/>
                </a:lnTo>
                <a:lnTo>
                  <a:pt x="20104099" y="0"/>
                </a:lnTo>
                <a:lnTo>
                  <a:pt x="0" y="0"/>
                </a:lnTo>
                <a:lnTo>
                  <a:pt x="0" y="1140949"/>
                </a:lnTo>
                <a:close/>
              </a:path>
            </a:pathLst>
          </a:custGeom>
          <a:solidFill>
            <a:srgbClr val="DF64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3"/>
          <p:cNvSpPr txBox="1"/>
          <p:nvPr/>
        </p:nvSpPr>
        <p:spPr>
          <a:xfrm>
            <a:off x="899371" y="6944122"/>
            <a:ext cx="9792000" cy="6155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GB" sz="4000" dirty="0" smtClean="0">
                <a:solidFill>
                  <a:srgbClr val="FFFF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Getting together</a:t>
            </a:r>
            <a:endParaRPr lang="en-GB" sz="4000" dirty="0">
              <a:solidFill>
                <a:srgbClr val="FFFFF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9" name="Text Placeholder 4"/>
          <p:cNvSpPr txBox="1">
            <a:spLocks/>
          </p:cNvSpPr>
          <p:nvPr/>
        </p:nvSpPr>
        <p:spPr>
          <a:xfrm>
            <a:off x="826135" y="7859764"/>
            <a:ext cx="9865236" cy="2900311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5000"/>
              </a:lnSpc>
              <a:spcAft>
                <a:spcPts val="1200"/>
              </a:spcAft>
              <a:buClr>
                <a:srgbClr val="DE6420"/>
              </a:buClr>
            </a:pPr>
            <a:r>
              <a:rPr lang="en-US" sz="4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Set up a regular meeting time during the </a:t>
            </a:r>
            <a:r>
              <a:rPr lang="en-GB" sz="4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teacher aide’s working hours</a:t>
            </a:r>
            <a:r>
              <a:rPr lang="en-US" sz="4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>
              <a:lnSpc>
                <a:spcPts val="5000"/>
              </a:lnSpc>
              <a:spcAft>
                <a:spcPts val="1200"/>
              </a:spcAft>
              <a:buClr>
                <a:srgbClr val="DE6420"/>
              </a:buClr>
            </a:pPr>
            <a:r>
              <a:rPr lang="en-US" sz="4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Find ways to maintain ongoing communication</a:t>
            </a:r>
            <a:r>
              <a:rPr lang="en-US" sz="4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n-US" sz="4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object 2"/>
          <p:cNvSpPr/>
          <p:nvPr/>
        </p:nvSpPr>
        <p:spPr>
          <a:xfrm>
            <a:off x="12185650" y="7548511"/>
            <a:ext cx="7056000" cy="3118964"/>
          </a:xfrm>
          <a:prstGeom prst="rect">
            <a:avLst/>
          </a:prstGeom>
          <a:solidFill>
            <a:srgbClr val="FFF1A4"/>
          </a:solidFill>
          <a:ln w="38100">
            <a:noFill/>
            <a:prstDash val="lgDash"/>
          </a:ln>
        </p:spPr>
        <p:txBody>
          <a:bodyPr wrap="square" lIns="540000" tIns="540000" rIns="540000" bIns="72000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sz="3600" kern="0" dirty="0">
                <a:solidFill>
                  <a:srgbClr val="252379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What are some strategies that would help you </a:t>
            </a:r>
            <a:r>
              <a:rPr lang="en-US" sz="3600" kern="0" dirty="0" smtClean="0">
                <a:solidFill>
                  <a:srgbClr val="252379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to communicate </a:t>
            </a:r>
            <a:r>
              <a:rPr lang="en-US" sz="3600" kern="0" dirty="0">
                <a:solidFill>
                  <a:srgbClr val="252379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better</a:t>
            </a:r>
            <a:r>
              <a:rPr lang="en-US" sz="3600" kern="0" dirty="0" smtClean="0">
                <a:solidFill>
                  <a:srgbClr val="252379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?</a:t>
            </a:r>
            <a:endParaRPr lang="en-US" sz="3600" kern="0" dirty="0">
              <a:solidFill>
                <a:srgbClr val="252379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113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177" objId="4"/>
        <p14:stopEvt time="36039" objId="4"/>
      </p14:showEvtLst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2"/>
          <p:cNvSpPr/>
          <p:nvPr/>
        </p:nvSpPr>
        <p:spPr>
          <a:xfrm>
            <a:off x="968777" y="2445785"/>
            <a:ext cx="7920495" cy="7457294"/>
          </a:xfrm>
          <a:prstGeom prst="rect">
            <a:avLst/>
          </a:prstGeom>
          <a:solidFill>
            <a:schemeClr val="bg1"/>
          </a:solidFill>
          <a:ln w="38100">
            <a:noFill/>
            <a:prstDash val="lgDash"/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1583023" y="2911475"/>
            <a:ext cx="6640227" cy="2557636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en-US" sz="3600" kern="0" dirty="0" err="1">
                <a:solidFill>
                  <a:srgbClr val="252379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Ngā</a:t>
            </a:r>
            <a:r>
              <a:rPr lang="en-US" sz="3600" kern="0" dirty="0">
                <a:solidFill>
                  <a:srgbClr val="252379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3600" kern="0" dirty="0" err="1">
                <a:solidFill>
                  <a:srgbClr val="252379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mihi</a:t>
            </a:r>
            <a:r>
              <a:rPr lang="en-US" sz="3600" kern="0" dirty="0">
                <a:solidFill>
                  <a:srgbClr val="252379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! </a:t>
            </a:r>
          </a:p>
          <a:p>
            <a:pPr>
              <a:spcAft>
                <a:spcPts val="1200"/>
              </a:spcAft>
            </a:pPr>
            <a:r>
              <a:rPr lang="en-GB" sz="3600" kern="0" dirty="0" smtClean="0">
                <a:solidFill>
                  <a:srgbClr val="252379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It’s </a:t>
            </a:r>
            <a:r>
              <a:rPr lang="en-GB" sz="3600" kern="0" dirty="0">
                <a:solidFill>
                  <a:srgbClr val="252379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time to choose an activity from the workbook for this module. </a:t>
            </a:r>
            <a:r>
              <a:rPr lang="en-US" sz="3600" kern="0" dirty="0" smtClean="0">
                <a:solidFill>
                  <a:srgbClr val="252379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endParaRPr lang="en-US" sz="3600" kern="0" dirty="0">
              <a:solidFill>
                <a:srgbClr val="252379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4647" y="5172028"/>
            <a:ext cx="6805631" cy="4731051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>
          <a:xfrm>
            <a:off x="10966450" y="6873875"/>
            <a:ext cx="8161655" cy="2974068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en-GB" sz="3600" kern="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</a:t>
            </a:r>
            <a:r>
              <a:rPr lang="en-GB" sz="3600" kern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workbook and other materials for this module are located on the </a:t>
            </a:r>
            <a:r>
              <a:rPr lang="en-GB" sz="3600" i="1" kern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Teachers and </a:t>
            </a:r>
            <a:r>
              <a:rPr lang="en-GB" sz="3600" i="1" kern="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Teacher </a:t>
            </a:r>
            <a:r>
              <a:rPr lang="en-GB" sz="3600" i="1" kern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Aides Working Together </a:t>
            </a:r>
            <a:r>
              <a:rPr lang="en-GB" sz="3600" kern="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website</a:t>
            </a:r>
            <a:r>
              <a:rPr lang="en-GB" sz="3600" kern="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>
              <a:spcAft>
                <a:spcPts val="1200"/>
              </a:spcAft>
            </a:pPr>
            <a:r>
              <a:rPr lang="en-GB" sz="3600" u="sng" kern="0" dirty="0" smtClean="0">
                <a:solidFill>
                  <a:srgbClr val="25237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teachersandteachersaides.tki.org.nz</a:t>
            </a:r>
          </a:p>
          <a:p>
            <a:pPr>
              <a:spcAft>
                <a:spcPts val="1200"/>
              </a:spcAft>
            </a:pPr>
            <a:endParaRPr lang="en-GB" sz="3600" kern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spcAft>
                <a:spcPts val="1200"/>
              </a:spcAft>
            </a:pPr>
            <a:endParaRPr lang="en-GB" sz="3600" kern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3600" kern="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lang="en-US" sz="3600" kern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object 3"/>
          <p:cNvSpPr txBox="1"/>
          <p:nvPr/>
        </p:nvSpPr>
        <p:spPr>
          <a:xfrm>
            <a:off x="992768" y="1235075"/>
            <a:ext cx="8221082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GB" sz="4800" dirty="0" smtClean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Next</a:t>
            </a:r>
            <a:r>
              <a:rPr lang="en-GB" sz="4800" baseline="0" dirty="0" smtClean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step</a:t>
            </a:r>
            <a:endParaRPr lang="en-GB" sz="4800" dirty="0">
              <a:solidFill>
                <a:schemeClr val="bg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176" objId="9"/>
        <p14:stopEvt time="34523" objId="9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4294967295"/>
          </p:nvPr>
        </p:nvSpPr>
        <p:spPr>
          <a:xfrm>
            <a:off x="908051" y="3550604"/>
            <a:ext cx="8153400" cy="3790781"/>
          </a:xfrm>
        </p:spPr>
        <p:txBody>
          <a:bodyPr/>
          <a:lstStyle/>
          <a:p>
            <a:pPr>
              <a:lnSpc>
                <a:spcPts val="5000"/>
              </a:lnSpc>
              <a:spcAft>
                <a:spcPts val="1200"/>
              </a:spcAft>
              <a:buClr>
                <a:srgbClr val="DE6420"/>
              </a:buClr>
            </a:pPr>
            <a:r>
              <a:rPr lang="en-NZ" sz="4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module is about the roles and responsibilities of a teacher and teacher aide.</a:t>
            </a:r>
          </a:p>
          <a:p>
            <a:pPr>
              <a:lnSpc>
                <a:spcPts val="5000"/>
              </a:lnSpc>
              <a:spcAft>
                <a:spcPts val="1200"/>
              </a:spcAft>
              <a:buClr>
                <a:srgbClr val="DE6420"/>
              </a:buClr>
            </a:pPr>
            <a:r>
              <a:rPr lang="en-NZ" sz="4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It is for both teachers and teacher aides.</a:t>
            </a:r>
          </a:p>
          <a:p>
            <a:pPr marL="285750" indent="-285750">
              <a:buClr>
                <a:srgbClr val="DE6420"/>
              </a:buClr>
              <a:buFont typeface="Arial" panose="020B0604020202020204" pitchFamily="34" charset="0"/>
              <a:buChar char="•"/>
            </a:pPr>
            <a:endParaRPr lang="en-NZ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object 2"/>
          <p:cNvSpPr/>
          <p:nvPr/>
        </p:nvSpPr>
        <p:spPr>
          <a:xfrm>
            <a:off x="11118850" y="7940675"/>
            <a:ext cx="8064000" cy="2503411"/>
          </a:xfrm>
          <a:prstGeom prst="rect">
            <a:avLst/>
          </a:prstGeom>
          <a:solidFill>
            <a:srgbClr val="FFF1A4"/>
          </a:solidFill>
          <a:ln w="38100">
            <a:noFill/>
            <a:prstDash val="lgDash"/>
          </a:ln>
        </p:spPr>
        <p:txBody>
          <a:bodyPr wrap="square" lIns="540000" tIns="540000" rIns="540000" bIns="720000" rtlCol="0">
            <a:spAutoFit/>
          </a:bodyPr>
          <a:lstStyle/>
          <a:p>
            <a:pPr>
              <a:lnSpc>
                <a:spcPts val="4800"/>
              </a:lnSpc>
              <a:buClr>
                <a:srgbClr val="DE6420"/>
              </a:buClr>
            </a:pPr>
            <a:r>
              <a:rPr lang="en-NZ" sz="3600" dirty="0">
                <a:solidFill>
                  <a:srgbClr val="252379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Please take your time to think </a:t>
            </a:r>
            <a:r>
              <a:rPr lang="en-NZ" sz="3600" dirty="0" smtClean="0">
                <a:solidFill>
                  <a:srgbClr val="252379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and </a:t>
            </a:r>
            <a:r>
              <a:rPr lang="en-NZ" sz="3600" dirty="0">
                <a:solidFill>
                  <a:srgbClr val="252379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reflect.</a:t>
            </a:r>
          </a:p>
        </p:txBody>
      </p:sp>
      <p:sp>
        <p:nvSpPr>
          <p:cNvPr id="6" name="object 3"/>
          <p:cNvSpPr txBox="1"/>
          <p:nvPr/>
        </p:nvSpPr>
        <p:spPr>
          <a:xfrm>
            <a:off x="992768" y="1235075"/>
            <a:ext cx="8221082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GB" sz="4800" dirty="0" smtClean="0">
                <a:solidFill>
                  <a:srgbClr val="252379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Introducing this</a:t>
            </a:r>
            <a:r>
              <a:rPr lang="en-GB" sz="4800" baseline="0" dirty="0" smtClean="0">
                <a:solidFill>
                  <a:srgbClr val="252379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module</a:t>
            </a:r>
            <a:endParaRPr lang="en-GB" sz="4800" dirty="0">
              <a:solidFill>
                <a:srgbClr val="252379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6734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174" objId="9"/>
        <p14:stopEvt time="30582" objId="9"/>
      </p14:showEvt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118850" y="6720758"/>
            <a:ext cx="8064000" cy="3118964"/>
          </a:xfrm>
          <a:prstGeom prst="rect">
            <a:avLst/>
          </a:prstGeom>
          <a:solidFill>
            <a:srgbClr val="FFF1A4"/>
          </a:solidFill>
          <a:ln w="38100">
            <a:noFill/>
            <a:prstDash val="lgDash"/>
          </a:ln>
        </p:spPr>
        <p:txBody>
          <a:bodyPr wrap="square" lIns="540000" tIns="540000" rIns="540000" bIns="72000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sz="3600" kern="0" dirty="0">
                <a:solidFill>
                  <a:srgbClr val="252379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How does the research compare with your experience as a teacher or teacher aide?</a:t>
            </a:r>
          </a:p>
        </p:txBody>
      </p:sp>
      <p:sp>
        <p:nvSpPr>
          <p:cNvPr id="26" name="Text Placeholder 4"/>
          <p:cNvSpPr txBox="1">
            <a:spLocks/>
          </p:cNvSpPr>
          <p:nvPr/>
        </p:nvSpPr>
        <p:spPr>
          <a:xfrm>
            <a:off x="1005205" y="2601150"/>
            <a:ext cx="8208645" cy="2739211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285750" indent="-285750" defTabSz="914400">
              <a:buClr>
                <a:srgbClr val="DE6420"/>
              </a:buClr>
              <a:buFont typeface="Arial" panose="020B0604020202020204" pitchFamily="34" charset="0"/>
              <a:buChar char="•"/>
            </a:pPr>
            <a:endParaRPr lang="en-NZ" kern="0" dirty="0">
              <a:solidFill>
                <a:sysClr val="windowText" lastClr="000000"/>
              </a:solidFill>
              <a:latin typeface="Gotham Book" pitchFamily="50" charset="0"/>
              <a:cs typeface="Gotham Book" pitchFamily="50" charset="0"/>
            </a:endParaRPr>
          </a:p>
        </p:txBody>
      </p:sp>
      <p:sp>
        <p:nvSpPr>
          <p:cNvPr id="10" name="Text Placeholder 4"/>
          <p:cNvSpPr txBox="1">
            <a:spLocks/>
          </p:cNvSpPr>
          <p:nvPr/>
        </p:nvSpPr>
        <p:spPr>
          <a:xfrm>
            <a:off x="1157604" y="2753550"/>
            <a:ext cx="7903846" cy="2739211"/>
          </a:xfrm>
          <a:prstGeom prst="rect">
            <a:avLst/>
          </a:prstGeom>
        </p:spPr>
        <p:txBody>
          <a:bodyPr lIns="0" tIns="0" rIns="0" bIns="0"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5000"/>
              </a:lnSpc>
              <a:spcAft>
                <a:spcPts val="1200"/>
              </a:spcAft>
            </a:pPr>
            <a:r>
              <a:rPr lang="en-GB" sz="4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Research shows that </a:t>
            </a:r>
            <a:r>
              <a:rPr lang="en-GB" sz="40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often:</a:t>
            </a:r>
          </a:p>
          <a:p>
            <a:pPr marL="571500" indent="-571500">
              <a:lnSpc>
                <a:spcPts val="5000"/>
              </a:lnSpc>
              <a:spcAft>
                <a:spcPts val="1200"/>
              </a:spcAft>
              <a:buClr>
                <a:srgbClr val="DE6420"/>
              </a:buClr>
              <a:buFont typeface="Arial" panose="020B0604020202020204" pitchFamily="34" charset="0"/>
              <a:buChar char="•"/>
            </a:pPr>
            <a:r>
              <a:rPr lang="en-GB" sz="40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teacher </a:t>
            </a:r>
            <a:r>
              <a:rPr lang="en-GB" sz="4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aides are unsure about their </a:t>
            </a:r>
            <a:r>
              <a:rPr lang="en-GB" sz="40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roles</a:t>
            </a:r>
          </a:p>
          <a:p>
            <a:pPr marL="571500" indent="-571500">
              <a:lnSpc>
                <a:spcPts val="5000"/>
              </a:lnSpc>
              <a:spcAft>
                <a:spcPts val="1200"/>
              </a:spcAft>
              <a:buClr>
                <a:srgbClr val="DE6420"/>
              </a:buClr>
              <a:buFont typeface="Arial" panose="020B0604020202020204" pitchFamily="34" charset="0"/>
              <a:buChar char="•"/>
            </a:pPr>
            <a:r>
              <a:rPr lang="en-GB" sz="40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teachers </a:t>
            </a:r>
            <a:r>
              <a:rPr lang="en-GB" sz="4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are unsure about their roles in relation </a:t>
            </a:r>
            <a:r>
              <a:rPr lang="en-GB" sz="40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GB" sz="40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40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</a:t>
            </a:r>
            <a:r>
              <a:rPr lang="en-GB" sz="4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teacher aides.</a:t>
            </a:r>
          </a:p>
          <a:p>
            <a:pPr marL="285750" indent="-285750" defTabSz="914400">
              <a:buClr>
                <a:srgbClr val="DE6420"/>
              </a:buClr>
              <a:buFont typeface="Arial" panose="020B0604020202020204" pitchFamily="34" charset="0"/>
              <a:buChar char="•"/>
            </a:pPr>
            <a:endParaRPr lang="en-NZ" sz="4000" kern="0" dirty="0">
              <a:solidFill>
                <a:sysClr val="windowText" lastClr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object 3"/>
          <p:cNvSpPr txBox="1"/>
          <p:nvPr/>
        </p:nvSpPr>
        <p:spPr>
          <a:xfrm>
            <a:off x="992768" y="1235075"/>
            <a:ext cx="8221082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GB" sz="4800" dirty="0" smtClean="0">
                <a:solidFill>
                  <a:srgbClr val="252379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Why</a:t>
            </a:r>
            <a:r>
              <a:rPr lang="en-GB" sz="4800" baseline="0" dirty="0" smtClean="0">
                <a:solidFill>
                  <a:srgbClr val="252379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this module?</a:t>
            </a:r>
            <a:endParaRPr lang="en-GB" sz="4800" dirty="0">
              <a:solidFill>
                <a:srgbClr val="252379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0037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179" objId="3"/>
        <p14:stopEvt time="50540" objId="3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4"/>
          <p:cNvSpPr txBox="1">
            <a:spLocks/>
          </p:cNvSpPr>
          <p:nvPr/>
        </p:nvSpPr>
        <p:spPr>
          <a:xfrm>
            <a:off x="1157605" y="2753550"/>
            <a:ext cx="7751445" cy="2739211"/>
          </a:xfrm>
          <a:prstGeom prst="rect">
            <a:avLst/>
          </a:prstGeom>
        </p:spPr>
        <p:txBody>
          <a:bodyPr lIns="0" tIns="0" rIns="0" bIns="0"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5000"/>
              </a:lnSpc>
              <a:spcAft>
                <a:spcPts val="1200"/>
              </a:spcAft>
            </a:pPr>
            <a:r>
              <a:rPr lang="en-US" sz="4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module helps teachers and teacher aides:</a:t>
            </a:r>
          </a:p>
          <a:p>
            <a:pPr marL="571500" lvl="1" indent="-571500">
              <a:lnSpc>
                <a:spcPts val="5000"/>
              </a:lnSpc>
              <a:spcAft>
                <a:spcPts val="1200"/>
              </a:spcAft>
              <a:buClr>
                <a:srgbClr val="DE6420"/>
              </a:buClr>
              <a:buFont typeface="Arial" panose="020B0604020202020204" pitchFamily="34" charset="0"/>
              <a:buChar char="•"/>
            </a:pPr>
            <a:r>
              <a:rPr lang="en-US" sz="4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develop a shared understanding of their </a:t>
            </a:r>
            <a:r>
              <a:rPr lang="en-US" sz="40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roles </a:t>
            </a:r>
            <a:endParaRPr lang="en-US" sz="4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571500" lvl="1" indent="-571500">
              <a:lnSpc>
                <a:spcPts val="5000"/>
              </a:lnSpc>
              <a:spcAft>
                <a:spcPts val="1200"/>
              </a:spcAft>
              <a:buClr>
                <a:srgbClr val="DE6420"/>
              </a:buClr>
              <a:buFont typeface="Arial" panose="020B0604020202020204" pitchFamily="34" charset="0"/>
              <a:buChar char="•"/>
            </a:pPr>
            <a:r>
              <a:rPr lang="en-US" sz="4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build an effective working partnership</a:t>
            </a:r>
            <a:r>
              <a:rPr lang="en-US" sz="40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n-AU" sz="4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object 3"/>
          <p:cNvSpPr txBox="1"/>
          <p:nvPr/>
        </p:nvSpPr>
        <p:spPr>
          <a:xfrm>
            <a:off x="992768" y="1235075"/>
            <a:ext cx="8221082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GB" sz="4800" dirty="0" smtClean="0">
                <a:solidFill>
                  <a:srgbClr val="252379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Why</a:t>
            </a:r>
            <a:r>
              <a:rPr lang="en-GB" sz="4800" baseline="0" dirty="0" smtClean="0">
                <a:solidFill>
                  <a:srgbClr val="252379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this module?</a:t>
            </a:r>
            <a:endParaRPr lang="en-GB" sz="4800" dirty="0">
              <a:solidFill>
                <a:srgbClr val="252379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576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180" objId="2"/>
        <p14:stopEvt time="13323" objId="2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2"/>
          <p:cNvSpPr/>
          <p:nvPr/>
        </p:nvSpPr>
        <p:spPr>
          <a:xfrm>
            <a:off x="11118849" y="7336311"/>
            <a:ext cx="8064000" cy="3118964"/>
          </a:xfrm>
          <a:prstGeom prst="rect">
            <a:avLst/>
          </a:prstGeom>
          <a:solidFill>
            <a:srgbClr val="FFF1A4"/>
          </a:solidFill>
          <a:ln w="38100">
            <a:noFill/>
            <a:prstDash val="lgDash"/>
          </a:ln>
        </p:spPr>
        <p:txBody>
          <a:bodyPr wrap="square" lIns="540000" tIns="540000" rIns="540000" bIns="720000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sz="3600" kern="0" dirty="0">
                <a:solidFill>
                  <a:srgbClr val="252379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Who can you talk to in your school if you need help clarifying your roles</a:t>
            </a:r>
            <a:r>
              <a:rPr lang="en-US" sz="3600" kern="0" dirty="0" smtClean="0">
                <a:solidFill>
                  <a:srgbClr val="252379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?</a:t>
            </a:r>
            <a:endParaRPr lang="en-US" sz="3600" kern="0" dirty="0">
              <a:solidFill>
                <a:srgbClr val="252379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0" name="Text Placeholder 4"/>
          <p:cNvSpPr txBox="1">
            <a:spLocks/>
          </p:cNvSpPr>
          <p:nvPr/>
        </p:nvSpPr>
        <p:spPr>
          <a:xfrm>
            <a:off x="1157604" y="3448864"/>
            <a:ext cx="7370446" cy="2739211"/>
          </a:xfrm>
          <a:prstGeom prst="rect">
            <a:avLst/>
          </a:prstGeom>
        </p:spPr>
        <p:txBody>
          <a:bodyPr lIns="0" tIns="0" rIns="0" bIns="0"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5000"/>
              </a:lnSpc>
              <a:spcAft>
                <a:spcPts val="1200"/>
              </a:spcAft>
              <a:buNone/>
            </a:pPr>
            <a:r>
              <a:rPr lang="en-US" sz="4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We need to: </a:t>
            </a:r>
          </a:p>
          <a:p>
            <a:pPr marL="571500" indent="-571500">
              <a:lnSpc>
                <a:spcPts val="5000"/>
              </a:lnSpc>
              <a:spcAft>
                <a:spcPts val="1200"/>
              </a:spcAft>
              <a:buClr>
                <a:srgbClr val="DE6420"/>
              </a:buClr>
              <a:buFont typeface="Arial" panose="020B0604020202020204" pitchFamily="34" charset="0"/>
              <a:buChar char="•"/>
            </a:pPr>
            <a:r>
              <a:rPr lang="en-US" sz="4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 clear about and respect each other’s roles</a:t>
            </a:r>
          </a:p>
          <a:p>
            <a:pPr marL="571500" indent="-571500">
              <a:lnSpc>
                <a:spcPts val="5000"/>
              </a:lnSpc>
              <a:spcAft>
                <a:spcPts val="1200"/>
              </a:spcAft>
              <a:buClr>
                <a:srgbClr val="DE6420"/>
              </a:buClr>
              <a:buFont typeface="Arial" panose="020B0604020202020204" pitchFamily="34" charset="0"/>
              <a:buChar char="•"/>
            </a:pPr>
            <a:r>
              <a:rPr lang="en-US" sz="4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know who to ask for support</a:t>
            </a:r>
            <a:r>
              <a:rPr lang="en-US" sz="40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n-US" sz="4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object 3"/>
          <p:cNvSpPr txBox="1"/>
          <p:nvPr/>
        </p:nvSpPr>
        <p:spPr>
          <a:xfrm>
            <a:off x="992768" y="1235075"/>
            <a:ext cx="8221082" cy="14773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GB" sz="4800" dirty="0" smtClean="0">
                <a:solidFill>
                  <a:srgbClr val="252379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Being</a:t>
            </a:r>
            <a:r>
              <a:rPr lang="en-GB" sz="4800" baseline="0" dirty="0" smtClean="0">
                <a:solidFill>
                  <a:srgbClr val="252379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clear about who does what</a:t>
            </a:r>
            <a:endParaRPr lang="en-GB" sz="4800" dirty="0">
              <a:solidFill>
                <a:srgbClr val="252379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330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178" objId="2"/>
        <p14:stopEvt time="50728" objId="2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4294967295"/>
          </p:nvPr>
        </p:nvSpPr>
        <p:spPr>
          <a:xfrm>
            <a:off x="1074737" y="2601913"/>
            <a:ext cx="13320713" cy="3359150"/>
          </a:xfrm>
        </p:spPr>
        <p:txBody>
          <a:bodyPr/>
          <a:lstStyle/>
          <a:p>
            <a:pPr>
              <a:lnSpc>
                <a:spcPts val="5000"/>
              </a:lnSpc>
              <a:spcAft>
                <a:spcPts val="1200"/>
              </a:spcAft>
              <a:buClr>
                <a:srgbClr val="DE6420"/>
              </a:buClr>
            </a:pPr>
            <a:r>
              <a:rPr lang="en-US" sz="4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Identify the key people who support teacher aides in your </a:t>
            </a:r>
            <a:r>
              <a:rPr lang="en-US" sz="40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school.</a:t>
            </a:r>
            <a:endParaRPr lang="en-US" sz="4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ts val="5000"/>
              </a:lnSpc>
              <a:spcAft>
                <a:spcPts val="1200"/>
              </a:spcAft>
              <a:buClr>
                <a:srgbClr val="DE6420"/>
              </a:buClr>
            </a:pPr>
            <a:r>
              <a:rPr lang="en-US" sz="4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Ensure teacher aides have access to school documents that set out the relevant policies, role descriptions, and procedures</a:t>
            </a:r>
            <a:r>
              <a:rPr lang="en-US" sz="40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n-US" sz="4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object 3"/>
          <p:cNvSpPr txBox="1"/>
          <p:nvPr/>
        </p:nvSpPr>
        <p:spPr>
          <a:xfrm>
            <a:off x="992768" y="1235075"/>
            <a:ext cx="9468000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GB" sz="4800" dirty="0" smtClean="0">
                <a:solidFill>
                  <a:srgbClr val="252379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Supporting</a:t>
            </a:r>
            <a:r>
              <a:rPr lang="en-GB" sz="4800" baseline="0" dirty="0" smtClean="0">
                <a:solidFill>
                  <a:srgbClr val="252379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teacher aides</a:t>
            </a:r>
            <a:endParaRPr lang="en-GB" sz="4800" dirty="0">
              <a:solidFill>
                <a:srgbClr val="252379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91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178" objId="4"/>
        <p14:stopEvt time="44668" objId="4"/>
      </p14:showEvtLst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2"/>
          <p:cNvSpPr/>
          <p:nvPr/>
        </p:nvSpPr>
        <p:spPr>
          <a:xfrm>
            <a:off x="-29497" y="7712074"/>
            <a:ext cx="20160000" cy="3610897"/>
          </a:xfrm>
          <a:custGeom>
            <a:avLst/>
            <a:gdLst/>
            <a:ahLst/>
            <a:cxnLst/>
            <a:rect l="l" t="t" r="r" b="b"/>
            <a:pathLst>
              <a:path w="20104100" h="1141095">
                <a:moveTo>
                  <a:pt x="0" y="1140949"/>
                </a:moveTo>
                <a:lnTo>
                  <a:pt x="20104099" y="1140949"/>
                </a:lnTo>
                <a:lnTo>
                  <a:pt x="20104099" y="0"/>
                </a:lnTo>
                <a:lnTo>
                  <a:pt x="0" y="0"/>
                </a:lnTo>
                <a:lnTo>
                  <a:pt x="0" y="1140949"/>
                </a:lnTo>
                <a:close/>
              </a:path>
            </a:pathLst>
          </a:custGeom>
          <a:solidFill>
            <a:srgbClr val="DF64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idx="4294967295"/>
          </p:nvPr>
        </p:nvSpPr>
        <p:spPr>
          <a:xfrm>
            <a:off x="1517650" y="9312275"/>
            <a:ext cx="13320000" cy="1282402"/>
          </a:xfrm>
        </p:spPr>
        <p:txBody>
          <a:bodyPr/>
          <a:lstStyle/>
          <a:p>
            <a:pPr>
              <a:lnSpc>
                <a:spcPts val="5000"/>
              </a:lnSpc>
              <a:spcAft>
                <a:spcPts val="1200"/>
              </a:spcAft>
              <a:buClr>
                <a:srgbClr val="DE6420"/>
              </a:buClr>
            </a:pPr>
            <a:r>
              <a:rPr lang="en-US" sz="4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Classroom teachers bear overall responsibility for the learning of all their students</a:t>
            </a:r>
            <a:r>
              <a:rPr lang="en-US" sz="4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n-US" sz="4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object 3"/>
          <p:cNvSpPr txBox="1"/>
          <p:nvPr/>
        </p:nvSpPr>
        <p:spPr>
          <a:xfrm>
            <a:off x="1517650" y="8410873"/>
            <a:ext cx="8352000" cy="6155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GB" sz="4000" dirty="0" smtClean="0">
                <a:solidFill>
                  <a:srgbClr val="FFFF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Defining the role: teachers</a:t>
            </a:r>
            <a:endParaRPr lang="en-GB" sz="4000" dirty="0">
              <a:solidFill>
                <a:srgbClr val="FFFFF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4261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175" objId="4"/>
        <p14:stopEvt time="20494" objId="4"/>
      </p14:showEvtLst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19723100" y="10718800"/>
            <a:ext cx="381000" cy="2762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NZ" smtClean="0"/>
              <a:t>8</a:t>
            </a:fld>
            <a:endParaRPr lang="en-NZ"/>
          </a:p>
        </p:txBody>
      </p:sp>
      <p:sp>
        <p:nvSpPr>
          <p:cNvPr id="10" name="object 2"/>
          <p:cNvSpPr/>
          <p:nvPr/>
        </p:nvSpPr>
        <p:spPr>
          <a:xfrm>
            <a:off x="13895550" y="-58994"/>
            <a:ext cx="6300000" cy="11808000"/>
          </a:xfrm>
          <a:custGeom>
            <a:avLst/>
            <a:gdLst/>
            <a:ahLst/>
            <a:cxnLst/>
            <a:rect l="l" t="t" r="r" b="b"/>
            <a:pathLst>
              <a:path w="20104100" h="1141095">
                <a:moveTo>
                  <a:pt x="0" y="1140949"/>
                </a:moveTo>
                <a:lnTo>
                  <a:pt x="20104099" y="1140949"/>
                </a:lnTo>
                <a:lnTo>
                  <a:pt x="20104099" y="0"/>
                </a:lnTo>
                <a:lnTo>
                  <a:pt x="0" y="0"/>
                </a:lnTo>
                <a:lnTo>
                  <a:pt x="0" y="1140949"/>
                </a:lnTo>
                <a:close/>
              </a:path>
            </a:pathLst>
          </a:custGeom>
          <a:solidFill>
            <a:srgbClr val="DF64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3"/>
          <p:cNvSpPr txBox="1"/>
          <p:nvPr/>
        </p:nvSpPr>
        <p:spPr>
          <a:xfrm>
            <a:off x="14319250" y="1006475"/>
            <a:ext cx="5327650" cy="12311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GB" sz="4000" dirty="0" smtClean="0">
                <a:solidFill>
                  <a:srgbClr val="FFFF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Defining the role: teacher aides</a:t>
            </a:r>
            <a:endParaRPr lang="en-GB" sz="4000" dirty="0">
              <a:solidFill>
                <a:srgbClr val="FFFFF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9" name="Text Placeholder 4"/>
          <p:cNvSpPr txBox="1">
            <a:spLocks/>
          </p:cNvSpPr>
          <p:nvPr/>
        </p:nvSpPr>
        <p:spPr>
          <a:xfrm>
            <a:off x="14319251" y="2682875"/>
            <a:ext cx="5327650" cy="5491925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5000"/>
              </a:lnSpc>
              <a:spcAft>
                <a:spcPts val="1200"/>
              </a:spcAft>
            </a:pPr>
            <a:r>
              <a:rPr lang="en-US" sz="4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Teacher aides:</a:t>
            </a:r>
          </a:p>
          <a:p>
            <a:pPr marL="571500" indent="-571500">
              <a:lnSpc>
                <a:spcPts val="5000"/>
              </a:lnSpc>
              <a:spcAft>
                <a:spcPts val="12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work under the teacher’s</a:t>
            </a:r>
            <a:br>
              <a:rPr lang="en-US" sz="4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4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guidance</a:t>
            </a:r>
          </a:p>
          <a:p>
            <a:pPr marL="571500" indent="-571500">
              <a:lnSpc>
                <a:spcPts val="5000"/>
              </a:lnSpc>
              <a:spcAft>
                <a:spcPts val="12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4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support </a:t>
            </a:r>
            <a:r>
              <a:rPr lang="en-US" sz="4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implementation</a:t>
            </a:r>
            <a:br>
              <a:rPr lang="en-US" sz="4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4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the classroom </a:t>
            </a:r>
            <a:r>
              <a:rPr lang="en-US" sz="4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programme</a:t>
            </a:r>
            <a:endParaRPr lang="en-US" sz="4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571500" indent="-571500">
              <a:lnSpc>
                <a:spcPts val="5000"/>
              </a:lnSpc>
              <a:spcAft>
                <a:spcPts val="12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4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are </a:t>
            </a:r>
            <a:r>
              <a:rPr lang="en-US" sz="4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 ‘helpers’ for individual </a:t>
            </a:r>
            <a:br>
              <a:rPr lang="en-US" sz="4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4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students</a:t>
            </a:r>
            <a:r>
              <a:rPr lang="en-US" sz="4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n-US" sz="4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6518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179" objId="5"/>
        <p14:stopEvt time="20680" objId="5"/>
      </p14:showEvtLst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4294967295"/>
          </p:nvPr>
        </p:nvSpPr>
        <p:spPr>
          <a:xfrm>
            <a:off x="1060450" y="2601913"/>
            <a:ext cx="7772400" cy="6203950"/>
          </a:xfrm>
        </p:spPr>
        <p:txBody>
          <a:bodyPr/>
          <a:lstStyle/>
          <a:p>
            <a:pPr>
              <a:lnSpc>
                <a:spcPts val="5000"/>
              </a:lnSpc>
              <a:spcAft>
                <a:spcPts val="1200"/>
              </a:spcAft>
              <a:buClr>
                <a:srgbClr val="DE6420"/>
              </a:buClr>
            </a:pPr>
            <a:r>
              <a:rPr lang="en-US" sz="4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Teachers will get the most out of having support from a teacher aide when they:</a:t>
            </a:r>
          </a:p>
          <a:p>
            <a:pPr marL="571500" indent="-571500">
              <a:lnSpc>
                <a:spcPts val="5000"/>
              </a:lnSpc>
              <a:spcAft>
                <a:spcPts val="1200"/>
              </a:spcAft>
              <a:buClr>
                <a:srgbClr val="DE6420"/>
              </a:buClr>
              <a:buFont typeface="Arial" panose="020B0604020202020204" pitchFamily="34" charset="0"/>
              <a:buChar char="•"/>
            </a:pPr>
            <a:r>
              <a:rPr lang="en-US" sz="4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base the teacher aide’s work on the classroom </a:t>
            </a:r>
            <a:r>
              <a:rPr lang="en-US" sz="4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programme</a:t>
            </a:r>
            <a:endParaRPr lang="en-US" sz="4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571500" indent="-571500">
              <a:lnSpc>
                <a:spcPts val="5000"/>
              </a:lnSpc>
              <a:spcAft>
                <a:spcPts val="1200"/>
              </a:spcAft>
              <a:buClr>
                <a:srgbClr val="DE6420"/>
              </a:buClr>
              <a:buFont typeface="Arial" panose="020B0604020202020204" pitchFamily="34" charset="0"/>
              <a:buChar char="•"/>
            </a:pPr>
            <a:r>
              <a:rPr lang="en-US" sz="4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know how their time will </a:t>
            </a:r>
            <a:r>
              <a:rPr lang="en-US" sz="40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40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40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 </a:t>
            </a:r>
            <a:r>
              <a:rPr lang="en-US" sz="4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used</a:t>
            </a:r>
          </a:p>
          <a:p>
            <a:pPr marL="571500" indent="-571500">
              <a:lnSpc>
                <a:spcPts val="5000"/>
              </a:lnSpc>
              <a:spcAft>
                <a:spcPts val="1200"/>
              </a:spcAft>
              <a:buClr>
                <a:srgbClr val="DE6420"/>
              </a:buClr>
              <a:buFont typeface="Arial" panose="020B0604020202020204" pitchFamily="34" charset="0"/>
              <a:buChar char="•"/>
            </a:pPr>
            <a:r>
              <a:rPr lang="en-US" sz="4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support and guide their day-to-day activities</a:t>
            </a:r>
            <a:r>
              <a:rPr lang="en-US" sz="40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n-US" sz="4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object 3"/>
          <p:cNvSpPr txBox="1"/>
          <p:nvPr/>
        </p:nvSpPr>
        <p:spPr>
          <a:xfrm>
            <a:off x="992768" y="1235075"/>
            <a:ext cx="8221082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GB" sz="4800" dirty="0" smtClean="0">
                <a:solidFill>
                  <a:srgbClr val="252379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Supporting</a:t>
            </a:r>
            <a:r>
              <a:rPr lang="en-GB" sz="4800" baseline="0" dirty="0" smtClean="0">
                <a:solidFill>
                  <a:srgbClr val="252379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teachers</a:t>
            </a:r>
            <a:endParaRPr lang="en-GB" sz="4800" dirty="0">
              <a:solidFill>
                <a:srgbClr val="252379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929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181" objId="4"/>
        <p14:stopEvt time="32673" objId="4"/>
      </p14:showEvtLst>
    </p:ext>
  </p:extLs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2323</TotalTime>
  <Words>326</Words>
  <Application>Microsoft Macintosh PowerPoint</Application>
  <PresentationFormat>Custom</PresentationFormat>
  <Paragraphs>49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Anna.Kelly</dc:creator>
  <cp:lastModifiedBy>administrator</cp:lastModifiedBy>
  <cp:revision>81</cp:revision>
  <dcterms:created xsi:type="dcterms:W3CDTF">2016-04-17T11:13:35Z</dcterms:created>
  <dcterms:modified xsi:type="dcterms:W3CDTF">2016-04-25T19:58:00Z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2016-04-17T00:00:00Z</vt:filetime>
  </property>
  <property fmtid="{D5CDD505-2E9C-101B-9397-08002B2CF9AE}" pid="3" name="Creator">
    <vt:lpwstr>Adobe InDesign CS6 (Macintosh)</vt:lpwstr>
  </property>
  <property fmtid="{D5CDD505-2E9C-101B-9397-08002B2CF9AE}" pid="4" name="LastSaved">
    <vt:filetime>2016-04-16T00:00:00Z</vt:filetime>
  </property>
</Properties>
</file>